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1" r:id="rId5"/>
    <p:sldMasterId id="2147483717" r:id="rId6"/>
    <p:sldMasterId id="2147483729" r:id="rId7"/>
    <p:sldMasterId id="2147483741" r:id="rId8"/>
    <p:sldMasterId id="2147483757" r:id="rId9"/>
    <p:sldMasterId id="2147483812" r:id="rId10"/>
  </p:sldMasterIdLst>
  <p:notesMasterIdLst>
    <p:notesMasterId r:id="rId53"/>
  </p:notesMasterIdLst>
  <p:sldIdLst>
    <p:sldId id="257" r:id="rId11"/>
    <p:sldId id="2147478576" r:id="rId12"/>
    <p:sldId id="2147478706" r:id="rId13"/>
    <p:sldId id="2147478712" r:id="rId14"/>
    <p:sldId id="2147478664" r:id="rId15"/>
    <p:sldId id="2147478535" r:id="rId16"/>
    <p:sldId id="2147478536" r:id="rId17"/>
    <p:sldId id="2147478537" r:id="rId18"/>
    <p:sldId id="2147478538" r:id="rId19"/>
    <p:sldId id="2147478539" r:id="rId20"/>
    <p:sldId id="2147478540" r:id="rId21"/>
    <p:sldId id="2147478541" r:id="rId22"/>
    <p:sldId id="2147478542" r:id="rId23"/>
    <p:sldId id="2147478543" r:id="rId24"/>
    <p:sldId id="2147478544" r:id="rId25"/>
    <p:sldId id="309" r:id="rId26"/>
    <p:sldId id="310" r:id="rId27"/>
    <p:sldId id="2147478665" r:id="rId28"/>
    <p:sldId id="2147478745" r:id="rId29"/>
    <p:sldId id="2147478669" r:id="rId30"/>
    <p:sldId id="2147478670" r:id="rId31"/>
    <p:sldId id="2147478661" r:id="rId32"/>
    <p:sldId id="323" r:id="rId33"/>
    <p:sldId id="2147478714" r:id="rId34"/>
    <p:sldId id="2147478731" r:id="rId35"/>
    <p:sldId id="2147478713" r:id="rId36"/>
    <p:sldId id="2147478729" r:id="rId37"/>
    <p:sldId id="2147478672" r:id="rId38"/>
    <p:sldId id="2147478657" r:id="rId39"/>
    <p:sldId id="2147478666" r:id="rId40"/>
    <p:sldId id="2147478744" r:id="rId41"/>
    <p:sldId id="2147478668" r:id="rId42"/>
    <p:sldId id="2147478705" r:id="rId43"/>
    <p:sldId id="1372" r:id="rId44"/>
    <p:sldId id="1373" r:id="rId45"/>
    <p:sldId id="1369" r:id="rId46"/>
    <p:sldId id="2147478655" r:id="rId47"/>
    <p:sldId id="1371" r:id="rId48"/>
    <p:sldId id="2147478658" r:id="rId49"/>
    <p:sldId id="1368" r:id="rId50"/>
    <p:sldId id="2147478709" r:id="rId51"/>
    <p:sldId id="280"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ADC900-BEE3-2059-849C-B97D0DE5966C}" name="Nicholas J Damico" initials="ND" userId="S::nicholas.damico@clevelandmetroschools.org::63a7d1d4-b70a-4c65-ab7a-a058ca466027" providerId="AD"/>
  <p188:author id="{EA250A01-C671-5961-0719-CA1C72D01E85}" name="Selena Florence" initials="SF" userId="S::selena.florence@clevelandmetroschools.org::908aa7c6-0122-4e2b-9c9c-50740f3b09e2" providerId="AD"/>
  <p188:author id="{E25ACE22-BAF5-9D61-FCB9-32F478037668}" name="Erin T Frew" initials="EF" userId="S::erin.frew@clevelandmetroschools.org::e6e09a77-33ff-4549-ab5c-1e432a050f5d" providerId="AD"/>
  <p188:author id="{5A045325-9439-B661-6AA2-9CA1891A6F03}" name="Rachel A Mikolajczyk" initials="RM" userId="S::Rachel.Mikolajczyk@clevelandmetroschools.org::59cbf0d4-a0f3-40d9-a50f-c65799e82ef6" providerId="AD"/>
  <p188:author id="{7BEE4046-F3F8-7F89-2A23-DCA30E897A1B}" name="Jessica Wiseman" initials="JW" userId="S::Jessica.Wiseman@clevelandmetroschools.org::704f4990-1f86-4a7d-b58c-5696d800f2d1" providerId="AD"/>
  <p188:author id="{45991677-5829-CB2F-79FA-817B2BAB6680}" name="Melissa Skelly" initials="MS" userId="S::Melissa.Skelly@clevelandmetroschools.org::536077f8-5a60-43c7-8d23-f417d14fb7bf" providerId="AD"/>
  <p188:author id="{88EAB694-46DF-8A6C-2206-824B1CC63A87}" name="Jessica Wiseman" initials="JW" userId="S::jessica.wiseman@clevelandmetroschools.org::704f4990-1f86-4a7d-b58c-5696d800f2d1" providerId="AD"/>
  <p188:author id="{12BA0D9C-CC24-8FAC-5AD0-0DFE712DC6FF}" name="Star Wallin" initials="SW" userId="S::star.wallin@clevelandmetroschools.org::dc16b884-b01f-4ff6-bfd9-e43fbe57641b" providerId="AD"/>
  <p188:author id="{470D02C2-A1DD-DA54-FE0B-98EED7164B31}" name="Karen H Thompson" initials="KT" userId="S::karen.thompson@clevelandmetroschools.org::b0fd7940-5384-4db8-a0a3-507aa8d41c55" providerId="AD"/>
  <p188:author id="{EF4707C4-A2B6-7924-6DAD-8114C31BB6D5}" name="Star Wallin" initials="SW" userId="S::Star.Wallin@clevelandmetroschools.org::dc16b884-b01f-4ff6-bfd9-e43fbe57641b" providerId="AD"/>
  <p188:author id="{F9CC38C8-4394-6F29-8695-BD4A839FB72C}" name="Karen H Thompson" initials="KT" userId="S::Karen.Thompson@clevelandmetroschools.org::b0fd7940-5384-4db8-a0a3-507aa8d41c55" providerId="AD"/>
  <p188:author id="{DD875BCF-86F1-4E85-5631-7321D6E7BC2C}" name="Anna Turner" initials="AT" userId="S::anna.turner@clevelandmetroschools.org::66b5dda5-a13c-4fc7-adfa-189180aeb878" providerId="AD"/>
  <p188:author id="{764DA1D6-3FB1-C528-C647-6A1BA8575F51}" name="Trent M Mosley" initials="TM" userId="S::trent.mosley@clevelandmetroschools.org::ab62a5c7-a33a-4813-b69a-137bad5243f8" providerId="AD"/>
  <p188:author id="{F71AC5E4-6CC0-6377-C654-7DF4BE9B8F67}" name="JR Tomkinson" initials="JT" userId="S::J.R.Tomkinson@clevelandmetroschools.org::3ce77691-283a-4c6d-80a6-c1a2eae933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CC5"/>
    <a:srgbClr val="F7F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C1B5A-34C9-4CA4-ACB1-FEB759AE3536}" v="4412" dt="2026-04-10T18:24:08.803"/>
    <p1510:client id="{1D27D4BA-0DFB-45B4-A5D7-D658ABDC8D15}" v="6" dt="2026-04-11T12:13:39.261"/>
    <p1510:client id="{1DF9E673-C6C0-5544-060F-79D432AF4F49}" v="208" dt="2026-04-09T20:47:40.573"/>
    <p1510:client id="{3715D719-5206-BC3D-96F5-B19AA2CC0B80}" v="16" dt="2026-04-10T13:25:56.081"/>
    <p1510:client id="{3EAAFB63-12FB-4F4C-BD00-2D1B716BF6E5}" v="960" dt="2026-04-10T18:26:57.210"/>
    <p1510:client id="{4B84EC93-FFA0-2BA3-F957-42CAE3C58125}" v="39" dt="2026-04-10T13:43:35.461"/>
    <p1510:client id="{67B99B69-2247-4A74-EA23-BA96FCF75B25}" v="17" dt="2026-04-10T17:19:37.715"/>
    <p1510:client id="{6C82D155-5FA0-5B30-7AE1-4C239FC254C6}" v="150" dt="2026-04-10T15:27:04.076"/>
    <p1510:client id="{6F6A7CA2-D16A-42F3-B6B0-57F132D1E516}" v="70" dt="2026-04-10T18:59:47.195"/>
    <p1510:client id="{82F7AFF0-4665-6479-DB4F-408DE4BAF94B}" v="2" dt="2026-04-10T14:01:52.933"/>
    <p1510:client id="{974F993A-88F1-3830-FC0E-04B15CA2D682}" v="76" dt="2026-04-10T15:05:37.473"/>
    <p1510:client id="{97B3C146-B014-EFD2-57E2-68619535F1C6}" v="232" dt="2026-04-09T20:55:42.371"/>
    <p1510:client id="{CB75DEE5-816B-1AC7-C375-74269987906C}" v="2" dt="2026-04-09T20:40:30.803"/>
    <p1510:client id="{E715704A-02B1-B5E0-FE9C-5E70039FA035}" v="1195" dt="2026-04-10T17:21:29.688"/>
    <p1510:client id="{EF4FF816-4105-4117-885B-DE9E24A12D50}" v="9287" dt="2026-04-09T18:40:26.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microsoft.com/office/2018/10/relationships/authors" Target="author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moss\Downloads\cmsd%20form%20respons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oss\Downloads\cmsd%20form%20respons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[cmsd form responses.xlsx]Sheet3!PivotTable7</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School</a:t>
            </a:r>
            <a:r>
              <a:rPr lang="en-US" baseline="0"/>
              <a:t> Site Reuse - Online Comment Form</a:t>
            </a:r>
          </a:p>
          <a:p>
            <a:pPr>
              <a:defRPr/>
            </a:pPr>
            <a:r>
              <a:rPr lang="en-US" baseline="0"/>
              <a:t>What city do you live in?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s>
    <c:plotArea>
      <c:layout/>
      <c:pieChart>
        <c:varyColors val="1"/>
        <c:ser>
          <c:idx val="0"/>
          <c:order val="0"/>
          <c:tx>
            <c:strRef>
              <c:f>Sheet3!$B$3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4C0-47B6-80CA-C2A7E7BF5AC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4C0-47B6-80CA-C2A7E7BF5AC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4C0-47B6-80CA-C2A7E7BF5AC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4C0-47B6-80CA-C2A7E7BF5AC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4C0-47B6-80CA-C2A7E7BF5AC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4C0-47B6-80CA-C2A7E7BF5A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4C0-47B6-80CA-C2A7E7BF5AC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4C0-47B6-80CA-C2A7E7BF5AC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4C0-47B6-80CA-C2A7E7BF5AC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4C0-47B6-80CA-C2A7E7BF5AC5}"/>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F4C0-47B6-80CA-C2A7E7BF5AC5}"/>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F4C0-47B6-80CA-C2A7E7BF5AC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Sheet3!$A$4:$A$16</c:f>
              <c:strCache>
                <c:ptCount val="12"/>
                <c:pt idx="0">
                  <c:v>Akron</c:v>
                </c:pt>
                <c:pt idx="1">
                  <c:v>Cleveland</c:v>
                </c:pt>
                <c:pt idx="2">
                  <c:v>Cleveland Heights</c:v>
                </c:pt>
                <c:pt idx="3">
                  <c:v>Cleveland, OH &amp; Dewittville, NY (primary residence)</c:v>
                </c:pt>
                <c:pt idx="4">
                  <c:v>Euclid</c:v>
                </c:pt>
                <c:pt idx="5">
                  <c:v>Hudson</c:v>
                </c:pt>
                <c:pt idx="6">
                  <c:v>Kirtland Hills</c:v>
                </c:pt>
                <c:pt idx="7">
                  <c:v>Parma</c:v>
                </c:pt>
                <c:pt idx="8">
                  <c:v>Warrensville Heights</c:v>
                </c:pt>
                <c:pt idx="9">
                  <c:v>Westlake</c:v>
                </c:pt>
                <c:pt idx="10">
                  <c:v>Willoughby</c:v>
                </c:pt>
                <c:pt idx="11">
                  <c:v>(blank)</c:v>
                </c:pt>
              </c:strCache>
            </c:strRef>
          </c:cat>
          <c:val>
            <c:numRef>
              <c:f>Sheet3!$B$4:$B$16</c:f>
              <c:numCache>
                <c:formatCode>General</c:formatCode>
                <c:ptCount val="12"/>
                <c:pt idx="0">
                  <c:v>1</c:v>
                </c:pt>
                <c:pt idx="1">
                  <c:v>80</c:v>
                </c:pt>
                <c:pt idx="2">
                  <c:v>1</c:v>
                </c:pt>
                <c:pt idx="3">
                  <c:v>1</c:v>
                </c:pt>
                <c:pt idx="4">
                  <c:v>1</c:v>
                </c:pt>
                <c:pt idx="5">
                  <c:v>1</c:v>
                </c:pt>
                <c:pt idx="6">
                  <c:v>1</c:v>
                </c:pt>
                <c:pt idx="7">
                  <c:v>1</c:v>
                </c:pt>
                <c:pt idx="8">
                  <c:v>1</c:v>
                </c:pt>
                <c:pt idx="9">
                  <c:v>1</c:v>
                </c:pt>
                <c:pt idx="10">
                  <c:v>1</c:v>
                </c:pt>
              </c:numCache>
            </c:numRef>
          </c:val>
          <c:extLst>
            <c:ext xmlns:c16="http://schemas.microsoft.com/office/drawing/2014/chart" uri="{C3380CC4-5D6E-409C-BE32-E72D297353CC}">
              <c16:uniqueId val="{00000018-F4C0-47B6-80CA-C2A7E7BF5AC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0409676155406433"/>
          <c:y val="0.1406954551975719"/>
          <c:w val="0.36981750156348148"/>
          <c:h val="0.837394851254104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[cmsd form responses.xlsx]Sheet3!PivotTable7</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School</a:t>
            </a:r>
            <a:r>
              <a:rPr lang="en-US" baseline="0"/>
              <a:t> Site Reuse - Online Comment Form</a:t>
            </a:r>
          </a:p>
          <a:p>
            <a:pPr>
              <a:defRPr/>
            </a:pPr>
            <a:r>
              <a:rPr lang="en-US" baseline="0"/>
              <a:t>Which school would you like to comment on?</a:t>
            </a:r>
            <a:endParaRPr lang="en-US"/>
          </a:p>
        </c:rich>
      </c:tx>
      <c:layout>
        <c:manualLayout>
          <c:xMode val="edge"/>
          <c:yMode val="edge"/>
          <c:x val="0.23293894329978201"/>
          <c:y val="3.389714280552135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pivotFmt>
      <c:pivotFmt>
        <c:idx val="3"/>
        <c:spPr>
          <a:solidFill>
            <a:schemeClr val="accent1"/>
          </a:solidFill>
          <a:ln w="19050">
            <a:solidFill>
              <a:schemeClr val="lt1"/>
            </a:solidFill>
          </a:ln>
          <a:effectLst/>
        </c:spPr>
      </c:pivotFmt>
      <c:pivotFmt>
        <c:idx val="4"/>
        <c:spPr>
          <a:solidFill>
            <a:schemeClr val="accent1"/>
          </a:solidFill>
          <a:ln w="19050">
            <a:solidFill>
              <a:schemeClr val="lt1"/>
            </a:solidFill>
          </a:ln>
          <a:effectLst/>
        </c:spPr>
      </c:pivotFmt>
      <c:pivotFmt>
        <c:idx val="5"/>
        <c:spPr>
          <a:solidFill>
            <a:schemeClr val="accent1"/>
          </a:solidFill>
          <a:ln w="19050">
            <a:solidFill>
              <a:schemeClr val="lt1"/>
            </a:solidFill>
          </a:ln>
          <a:effectLst/>
        </c:spPr>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chemeClr val="accent1"/>
          </a:solidFill>
          <a:ln w="19050">
            <a:solidFill>
              <a:schemeClr val="lt1"/>
            </a:solidFill>
          </a:ln>
          <a:effectLst/>
        </c:spPr>
      </c:pivotFmt>
      <c:pivotFmt>
        <c:idx val="9"/>
        <c:spPr>
          <a:solidFill>
            <a:schemeClr val="accent1"/>
          </a:solidFill>
          <a:ln w="19050">
            <a:solidFill>
              <a:schemeClr val="lt1"/>
            </a:solidFill>
          </a:ln>
          <a:effectLst/>
        </c:spPr>
      </c:pivotFmt>
      <c:pivotFmt>
        <c:idx val="10"/>
        <c:spPr>
          <a:solidFill>
            <a:schemeClr val="accent1"/>
          </a:solidFill>
          <a:ln w="19050">
            <a:solidFill>
              <a:schemeClr val="lt1"/>
            </a:solidFill>
          </a:ln>
          <a:effectLst/>
        </c:spPr>
      </c:pivotFmt>
      <c:pivotFmt>
        <c:idx val="11"/>
        <c:spPr>
          <a:solidFill>
            <a:schemeClr val="accent1"/>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chemeClr val="accent1"/>
          </a:solidFill>
          <a:ln w="19050">
            <a:solidFill>
              <a:schemeClr val="lt1"/>
            </a:solidFill>
          </a:ln>
          <a:effectLst/>
        </c:spPr>
      </c:pivotFmt>
      <c:pivotFmt>
        <c:idx val="14"/>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pivotFmt>
      <c:pivotFmt>
        <c:idx val="16"/>
        <c:spPr>
          <a:solidFill>
            <a:schemeClr val="accent1"/>
          </a:solidFill>
          <a:ln w="19050">
            <a:solidFill>
              <a:schemeClr val="lt1"/>
            </a:solidFill>
          </a:ln>
          <a:effectLst/>
        </c:spPr>
      </c:pivotFmt>
      <c:pivotFmt>
        <c:idx val="17"/>
        <c:spPr>
          <a:solidFill>
            <a:schemeClr val="accent1"/>
          </a:solidFill>
          <a:ln w="19050">
            <a:solidFill>
              <a:schemeClr val="lt1"/>
            </a:solidFill>
          </a:ln>
          <a:effectLst/>
        </c:spPr>
      </c:pivotFmt>
      <c:pivotFmt>
        <c:idx val="18"/>
        <c:spPr>
          <a:solidFill>
            <a:schemeClr val="accent1"/>
          </a:solidFill>
          <a:ln w="19050">
            <a:solidFill>
              <a:schemeClr val="lt1"/>
            </a:solidFill>
          </a:ln>
          <a:effectLst/>
        </c:spPr>
      </c:pivotFmt>
      <c:pivotFmt>
        <c:idx val="19"/>
        <c:spPr>
          <a:solidFill>
            <a:schemeClr val="accent1"/>
          </a:solidFill>
          <a:ln w="19050">
            <a:solidFill>
              <a:schemeClr val="lt1"/>
            </a:solidFill>
          </a:ln>
          <a:effectLst/>
        </c:spPr>
      </c:pivotFmt>
      <c:pivotFmt>
        <c:idx val="20"/>
        <c:spPr>
          <a:solidFill>
            <a:schemeClr val="accent1"/>
          </a:solidFill>
          <a:ln w="19050">
            <a:solidFill>
              <a:schemeClr val="lt1"/>
            </a:solidFill>
          </a:ln>
          <a:effectLst/>
        </c:spPr>
      </c:pivotFmt>
      <c:pivotFmt>
        <c:idx val="21"/>
        <c:spPr>
          <a:solidFill>
            <a:schemeClr val="accent1"/>
          </a:solidFill>
          <a:ln w="19050">
            <a:solidFill>
              <a:schemeClr val="lt1"/>
            </a:solidFill>
          </a:ln>
          <a:effectLst/>
        </c:spPr>
      </c:pivotFmt>
      <c:pivotFmt>
        <c:idx val="22"/>
        <c:spPr>
          <a:solidFill>
            <a:schemeClr val="accent1"/>
          </a:solidFill>
          <a:ln w="19050">
            <a:solidFill>
              <a:schemeClr val="lt1"/>
            </a:solidFill>
          </a:ln>
          <a:effectLst/>
        </c:spPr>
      </c:pivotFmt>
      <c:pivotFmt>
        <c:idx val="23"/>
        <c:spPr>
          <a:solidFill>
            <a:schemeClr val="accent1"/>
          </a:solidFill>
          <a:ln w="19050">
            <a:solidFill>
              <a:schemeClr val="lt1"/>
            </a:solidFill>
          </a:ln>
          <a:effectLst/>
        </c:spPr>
      </c:pivotFmt>
      <c:pivotFmt>
        <c:idx val="24"/>
        <c:spPr>
          <a:solidFill>
            <a:schemeClr val="accent1"/>
          </a:solidFill>
          <a:ln w="19050">
            <a:solidFill>
              <a:schemeClr val="lt1"/>
            </a:solidFill>
          </a:ln>
          <a:effectLst/>
        </c:spPr>
      </c:pivotFmt>
      <c:pivotFmt>
        <c:idx val="25"/>
        <c:spPr>
          <a:solidFill>
            <a:schemeClr val="accent1"/>
          </a:solidFill>
          <a:ln w="19050">
            <a:solidFill>
              <a:schemeClr val="lt1"/>
            </a:solidFill>
          </a:ln>
          <a:effectLst/>
        </c:spPr>
      </c:pivotFmt>
      <c:pivotFmt>
        <c:idx val="26"/>
        <c:spPr>
          <a:solidFill>
            <a:schemeClr val="accent1"/>
          </a:solidFill>
          <a:ln w="19050">
            <a:solidFill>
              <a:schemeClr val="lt1"/>
            </a:solidFill>
          </a:ln>
          <a:effectLst/>
        </c:spPr>
      </c:pivotFmt>
    </c:pivotFmts>
    <c:plotArea>
      <c:layout/>
      <c:pieChart>
        <c:varyColors val="1"/>
        <c:ser>
          <c:idx val="0"/>
          <c:order val="0"/>
          <c:tx>
            <c:strRef>
              <c:f>Sheet3!$B$3</c:f>
              <c:strCache>
                <c:ptCount val="1"/>
                <c:pt idx="0">
                  <c:v>Total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D1B-4008-9FE3-C39010AD57E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D1B-4008-9FE3-C39010AD57E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D1B-4008-9FE3-C39010AD57E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D1B-4008-9FE3-C39010AD57E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D1B-4008-9FE3-C39010AD57E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D1B-4008-9FE3-C39010AD57E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D1B-4008-9FE3-C39010AD57E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D1B-4008-9FE3-C39010AD57E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D1B-4008-9FE3-C39010AD57E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D1B-4008-9FE3-C39010AD57E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D1B-4008-9FE3-C39010AD57E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D1B-4008-9FE3-C39010AD57E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3D1B-4008-9FE3-C39010AD57E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3D1B-4008-9FE3-C39010AD57E4}"/>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3D1B-4008-9FE3-C39010AD57E4}"/>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3D1B-4008-9FE3-C39010AD57E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Sheet3!$A$4:$A$20</c:f>
              <c:strCache>
                <c:ptCount val="16"/>
                <c:pt idx="0">
                  <c:v>Charles A. Mooney</c:v>
                </c:pt>
                <c:pt idx="1">
                  <c:v>Charles Dickens</c:v>
                </c:pt>
                <c:pt idx="2">
                  <c:v>Collinwood High School</c:v>
                </c:pt>
                <c:pt idx="3">
                  <c:v>Euclid Park</c:v>
                </c:pt>
                <c:pt idx="4">
                  <c:v>Hannah Gibbons</c:v>
                </c:pt>
                <c:pt idx="5">
                  <c:v>I have a general comment/question</c:v>
                </c:pt>
                <c:pt idx="6">
                  <c:v>Kenneth Clement Boys' Leadership Academy</c:v>
                </c:pt>
                <c:pt idx="7">
                  <c:v>Louisa May Alcott</c:v>
                </c:pt>
                <c:pt idx="8">
                  <c:v>Mary B. Martin</c:v>
                </c:pt>
                <c:pt idx="9">
                  <c:v>Mary Church Terrell</c:v>
                </c:pt>
                <c:pt idx="10">
                  <c:v>Mary M. Bethune</c:v>
                </c:pt>
                <c:pt idx="11">
                  <c:v>Michael R. White/Stonebrook Montessori</c:v>
                </c:pt>
                <c:pt idx="12">
                  <c:v>Miles</c:v>
                </c:pt>
                <c:pt idx="13">
                  <c:v>Tremont Montessori</c:v>
                </c:pt>
                <c:pt idx="14">
                  <c:v>Valley View Boys' Leadership Academy</c:v>
                </c:pt>
                <c:pt idx="15">
                  <c:v>(blank)</c:v>
                </c:pt>
              </c:strCache>
            </c:strRef>
          </c:cat>
          <c:val>
            <c:numRef>
              <c:f>Sheet3!$B$4:$B$20</c:f>
              <c:numCache>
                <c:formatCode>General</c:formatCode>
                <c:ptCount val="16"/>
                <c:pt idx="0">
                  <c:v>9</c:v>
                </c:pt>
                <c:pt idx="1">
                  <c:v>2</c:v>
                </c:pt>
                <c:pt idx="2">
                  <c:v>5</c:v>
                </c:pt>
                <c:pt idx="3">
                  <c:v>1</c:v>
                </c:pt>
                <c:pt idx="4">
                  <c:v>2</c:v>
                </c:pt>
                <c:pt idx="5">
                  <c:v>17</c:v>
                </c:pt>
                <c:pt idx="6">
                  <c:v>1</c:v>
                </c:pt>
                <c:pt idx="7">
                  <c:v>10</c:v>
                </c:pt>
                <c:pt idx="8">
                  <c:v>2</c:v>
                </c:pt>
                <c:pt idx="9">
                  <c:v>5</c:v>
                </c:pt>
                <c:pt idx="10">
                  <c:v>4</c:v>
                </c:pt>
                <c:pt idx="11">
                  <c:v>5</c:v>
                </c:pt>
                <c:pt idx="12">
                  <c:v>1</c:v>
                </c:pt>
                <c:pt idx="13">
                  <c:v>15</c:v>
                </c:pt>
                <c:pt idx="14">
                  <c:v>11</c:v>
                </c:pt>
              </c:numCache>
            </c:numRef>
          </c:val>
          <c:extLst>
            <c:ext xmlns:c16="http://schemas.microsoft.com/office/drawing/2014/chart" uri="{C3380CC4-5D6E-409C-BE32-E72D297353CC}">
              <c16:uniqueId val="{00000019-F4C0-47B6-80CA-C2A7E7BF5AC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118366864032193"/>
          <c:y val="2.9040676872681612E-2"/>
          <c:w val="0.29340453201703354"/>
          <c:h val="0.959709493410246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svg"/><Relationship Id="rId1" Type="http://schemas.openxmlformats.org/officeDocument/2006/relationships/image" Target="../media/image1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C9E5F6-9DB6-E844-B7D9-FEBC97EF64E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2B98AF32-D814-D94C-881B-44EEE7824B59}">
      <dgm:prSet phldrT="[Text]"/>
      <dgm:spPr/>
      <dgm:t>
        <a:bodyPr/>
        <a:lstStyle/>
        <a:p>
          <a:r>
            <a:rPr lang="en-US">
              <a:latin typeface="Aptos" panose="020B0004020202020204" pitchFamily="34" charset="0"/>
            </a:rPr>
            <a:t>Building condition and status</a:t>
          </a:r>
        </a:p>
      </dgm:t>
    </dgm:pt>
    <dgm:pt modelId="{B7B4F522-7ADB-AB4C-9F3D-FA55B9F7936E}" type="parTrans" cxnId="{3F310A8B-42E1-4449-8F6E-D279B1BC4F7F}">
      <dgm:prSet/>
      <dgm:spPr/>
      <dgm:t>
        <a:bodyPr/>
        <a:lstStyle/>
        <a:p>
          <a:endParaRPr lang="en-US">
            <a:latin typeface="Aptos" panose="020B0004020202020204" pitchFamily="34" charset="0"/>
          </a:endParaRPr>
        </a:p>
      </dgm:t>
    </dgm:pt>
    <dgm:pt modelId="{B01E54D5-68F3-884E-B897-C35D9871C3EA}" type="sibTrans" cxnId="{3F310A8B-42E1-4449-8F6E-D279B1BC4F7F}">
      <dgm:prSet/>
      <dgm:spPr/>
      <dgm:t>
        <a:bodyPr/>
        <a:lstStyle/>
        <a:p>
          <a:endParaRPr lang="en-US">
            <a:latin typeface="Aptos" panose="020B0004020202020204" pitchFamily="34" charset="0"/>
          </a:endParaRPr>
        </a:p>
      </dgm:t>
    </dgm:pt>
    <dgm:pt modelId="{11F0DA9F-8584-AC4E-9D67-842960D4F03A}">
      <dgm:prSet phldrT="[Text]"/>
      <dgm:spPr/>
      <dgm:t>
        <a:bodyPr/>
        <a:lstStyle/>
        <a:p>
          <a:r>
            <a:rPr lang="en-US">
              <a:latin typeface="Aptos" panose="020B0004020202020204" pitchFamily="34" charset="0"/>
            </a:rPr>
            <a:t>Neighborhood needs and assets</a:t>
          </a:r>
        </a:p>
      </dgm:t>
    </dgm:pt>
    <dgm:pt modelId="{747BCEE1-8102-B349-ACC7-E9E1987C7C09}" type="parTrans" cxnId="{4A8F0C58-C1A9-C84E-B333-132E0DD5B3B2}">
      <dgm:prSet/>
      <dgm:spPr/>
      <dgm:t>
        <a:bodyPr/>
        <a:lstStyle/>
        <a:p>
          <a:endParaRPr lang="en-US">
            <a:latin typeface="Aptos" panose="020B0004020202020204" pitchFamily="34" charset="0"/>
          </a:endParaRPr>
        </a:p>
      </dgm:t>
    </dgm:pt>
    <dgm:pt modelId="{9E9110AC-5C7A-F344-AF0E-CD443AD01A8F}" type="sibTrans" cxnId="{4A8F0C58-C1A9-C84E-B333-132E0DD5B3B2}">
      <dgm:prSet/>
      <dgm:spPr/>
      <dgm:t>
        <a:bodyPr/>
        <a:lstStyle/>
        <a:p>
          <a:endParaRPr lang="en-US">
            <a:latin typeface="Aptos" panose="020B0004020202020204" pitchFamily="34" charset="0"/>
          </a:endParaRPr>
        </a:p>
      </dgm:t>
    </dgm:pt>
    <dgm:pt modelId="{01B374D6-9640-EA41-AC57-A0F9B6939BB5}">
      <dgm:prSet phldrT="[Text]"/>
      <dgm:spPr/>
      <dgm:t>
        <a:bodyPr/>
        <a:lstStyle/>
        <a:p>
          <a:r>
            <a:rPr lang="en-US">
              <a:latin typeface="Aptos" panose="020B0004020202020204" pitchFamily="34" charset="0"/>
            </a:rPr>
            <a:t>CMSD needs </a:t>
          </a:r>
        </a:p>
      </dgm:t>
    </dgm:pt>
    <dgm:pt modelId="{7AEEBA2D-F918-1B46-AA64-A433D3A78907}" type="parTrans" cxnId="{6D60CDA0-25AA-F742-9C5C-6B23D563291E}">
      <dgm:prSet/>
      <dgm:spPr/>
      <dgm:t>
        <a:bodyPr/>
        <a:lstStyle/>
        <a:p>
          <a:endParaRPr lang="en-US">
            <a:latin typeface="Aptos" panose="020B0004020202020204" pitchFamily="34" charset="0"/>
          </a:endParaRPr>
        </a:p>
      </dgm:t>
    </dgm:pt>
    <dgm:pt modelId="{9E924278-3ED9-8C44-86E0-757C8E4C63EB}" type="sibTrans" cxnId="{6D60CDA0-25AA-F742-9C5C-6B23D563291E}">
      <dgm:prSet/>
      <dgm:spPr/>
      <dgm:t>
        <a:bodyPr/>
        <a:lstStyle/>
        <a:p>
          <a:endParaRPr lang="en-US">
            <a:latin typeface="Aptos" panose="020B0004020202020204" pitchFamily="34" charset="0"/>
          </a:endParaRPr>
        </a:p>
      </dgm:t>
    </dgm:pt>
    <dgm:pt modelId="{1FC13FD8-B1A3-064F-82C2-5CBFDB54973E}">
      <dgm:prSet phldrT="[Text]"/>
      <dgm:spPr/>
      <dgm:t>
        <a:bodyPr/>
        <a:lstStyle/>
        <a:p>
          <a:r>
            <a:rPr lang="en-US">
              <a:latin typeface="Aptos" panose="020B0004020202020204" pitchFamily="34" charset="0"/>
            </a:rPr>
            <a:t>Legal parameters</a:t>
          </a:r>
        </a:p>
      </dgm:t>
    </dgm:pt>
    <dgm:pt modelId="{438B9E01-E63A-6341-8D5E-9837D5FF34AA}" type="parTrans" cxnId="{266D5B6F-ED22-DF48-B544-F69839109043}">
      <dgm:prSet/>
      <dgm:spPr/>
      <dgm:t>
        <a:bodyPr/>
        <a:lstStyle/>
        <a:p>
          <a:endParaRPr lang="en-US">
            <a:latin typeface="Aptos" panose="020B0004020202020204" pitchFamily="34" charset="0"/>
          </a:endParaRPr>
        </a:p>
      </dgm:t>
    </dgm:pt>
    <dgm:pt modelId="{B2678C32-47C6-CA40-A876-013A56611CD8}" type="sibTrans" cxnId="{266D5B6F-ED22-DF48-B544-F69839109043}">
      <dgm:prSet/>
      <dgm:spPr/>
      <dgm:t>
        <a:bodyPr/>
        <a:lstStyle/>
        <a:p>
          <a:endParaRPr lang="en-US">
            <a:latin typeface="Aptos" panose="020B0004020202020204" pitchFamily="34" charset="0"/>
          </a:endParaRPr>
        </a:p>
      </dgm:t>
    </dgm:pt>
    <dgm:pt modelId="{CE48BD12-5FEF-2A45-AF54-6BDBA7C45B79}">
      <dgm:prSet/>
      <dgm:spPr/>
      <dgm:t>
        <a:bodyPr/>
        <a:lstStyle/>
        <a:p>
          <a:r>
            <a:rPr lang="en-US" dirty="0">
              <a:latin typeface="Aptos" panose="020B0004020202020204" pitchFamily="34" charset="0"/>
            </a:rPr>
            <a:t>Review of detailed building condition assessments</a:t>
          </a:r>
        </a:p>
      </dgm:t>
    </dgm:pt>
    <dgm:pt modelId="{70D38495-3A76-374D-A177-9DC7B6BDC6E3}" type="parTrans" cxnId="{15CDE843-55EE-1341-9173-05784768FA21}">
      <dgm:prSet/>
      <dgm:spPr/>
      <dgm:t>
        <a:bodyPr/>
        <a:lstStyle/>
        <a:p>
          <a:endParaRPr lang="en-US">
            <a:latin typeface="Aptos" panose="020B0004020202020204" pitchFamily="34" charset="0"/>
          </a:endParaRPr>
        </a:p>
      </dgm:t>
    </dgm:pt>
    <dgm:pt modelId="{0DD99743-329F-6E47-94FE-E29A8072B910}" type="sibTrans" cxnId="{15CDE843-55EE-1341-9173-05784768FA21}">
      <dgm:prSet/>
      <dgm:spPr/>
      <dgm:t>
        <a:bodyPr/>
        <a:lstStyle/>
        <a:p>
          <a:endParaRPr lang="en-US">
            <a:latin typeface="Aptos" panose="020B0004020202020204" pitchFamily="34" charset="0"/>
          </a:endParaRPr>
        </a:p>
      </dgm:t>
    </dgm:pt>
    <dgm:pt modelId="{5494F766-8841-BE4B-939F-EA75760818DA}">
      <dgm:prSet/>
      <dgm:spPr/>
      <dgm:t>
        <a:bodyPr/>
        <a:lstStyle/>
        <a:p>
          <a:r>
            <a:rPr lang="en-US" dirty="0">
              <a:latin typeface="Aptos" panose="020B0004020202020204" pitchFamily="34" charset="0"/>
            </a:rPr>
            <a:t>Landmark status and constraints </a:t>
          </a:r>
        </a:p>
      </dgm:t>
    </dgm:pt>
    <dgm:pt modelId="{86FA7C24-37EA-5148-BF20-6997D5E07F91}" type="parTrans" cxnId="{CAE49629-53AE-5149-89E4-4D04906F3E9C}">
      <dgm:prSet/>
      <dgm:spPr/>
      <dgm:t>
        <a:bodyPr/>
        <a:lstStyle/>
        <a:p>
          <a:endParaRPr lang="en-US">
            <a:latin typeface="Aptos" panose="020B0004020202020204" pitchFamily="34" charset="0"/>
          </a:endParaRPr>
        </a:p>
      </dgm:t>
    </dgm:pt>
    <dgm:pt modelId="{9AED19FE-0972-EB47-A1E1-28B134D3D364}" type="sibTrans" cxnId="{CAE49629-53AE-5149-89E4-4D04906F3E9C}">
      <dgm:prSet/>
      <dgm:spPr/>
      <dgm:t>
        <a:bodyPr/>
        <a:lstStyle/>
        <a:p>
          <a:endParaRPr lang="en-US">
            <a:latin typeface="Aptos" panose="020B0004020202020204" pitchFamily="34" charset="0"/>
          </a:endParaRPr>
        </a:p>
      </dgm:t>
    </dgm:pt>
    <dgm:pt modelId="{CB6B69FE-CC7F-AF49-8B8C-AD8A42CD5545}">
      <dgm:prSet/>
      <dgm:spPr/>
      <dgm:t>
        <a:bodyPr/>
        <a:lstStyle/>
        <a:p>
          <a:r>
            <a:rPr lang="en-US"/>
            <a:t>Must follow Ohio Revised Code in cases of building disposition</a:t>
          </a:r>
        </a:p>
      </dgm:t>
    </dgm:pt>
    <dgm:pt modelId="{1EBDDD1D-35D1-4E48-969B-5A111ACA3AB0}" type="parTrans" cxnId="{941BBF8A-E17E-C241-AE7F-7F0F9943272F}">
      <dgm:prSet/>
      <dgm:spPr/>
      <dgm:t>
        <a:bodyPr/>
        <a:lstStyle/>
        <a:p>
          <a:endParaRPr lang="en-US"/>
        </a:p>
      </dgm:t>
    </dgm:pt>
    <dgm:pt modelId="{9EC25B9B-ECFC-C944-9AB8-56C9AB0685BD}" type="sibTrans" cxnId="{941BBF8A-E17E-C241-AE7F-7F0F9943272F}">
      <dgm:prSet/>
      <dgm:spPr/>
      <dgm:t>
        <a:bodyPr/>
        <a:lstStyle/>
        <a:p>
          <a:endParaRPr lang="en-US"/>
        </a:p>
      </dgm:t>
    </dgm:pt>
    <dgm:pt modelId="{2EBA78E7-A12A-3C46-B6F7-99A075B7DF37}">
      <dgm:prSet/>
      <dgm:spPr/>
      <dgm:t>
        <a:bodyPr/>
        <a:lstStyle/>
        <a:p>
          <a:r>
            <a:rPr lang="en-US"/>
            <a:t>Have one year following close to take action</a:t>
          </a:r>
        </a:p>
      </dgm:t>
    </dgm:pt>
    <dgm:pt modelId="{B5575871-6B9F-394D-B599-AD1BB6016638}" type="parTrans" cxnId="{12700634-BDA4-9647-A46E-424481D1DF06}">
      <dgm:prSet/>
      <dgm:spPr/>
      <dgm:t>
        <a:bodyPr/>
        <a:lstStyle/>
        <a:p>
          <a:endParaRPr lang="en-US"/>
        </a:p>
      </dgm:t>
    </dgm:pt>
    <dgm:pt modelId="{9548A7CE-1EC0-9E40-97CE-ECCA42218CFA}" type="sibTrans" cxnId="{12700634-BDA4-9647-A46E-424481D1DF06}">
      <dgm:prSet/>
      <dgm:spPr/>
      <dgm:t>
        <a:bodyPr/>
        <a:lstStyle/>
        <a:p>
          <a:endParaRPr lang="en-US"/>
        </a:p>
      </dgm:t>
    </dgm:pt>
    <dgm:pt modelId="{605C8C02-62DC-CB40-98B8-768D827FA283}">
      <dgm:prSet/>
      <dgm:spPr/>
      <dgm:t>
        <a:bodyPr/>
        <a:lstStyle/>
        <a:p>
          <a:endParaRPr lang="en-US"/>
        </a:p>
      </dgm:t>
    </dgm:pt>
    <dgm:pt modelId="{54720F5B-BC93-3943-8F27-923F1EF0E89C}" type="parTrans" cxnId="{37E161CC-534F-044B-95F0-F6F753A19894}">
      <dgm:prSet/>
      <dgm:spPr/>
      <dgm:t>
        <a:bodyPr/>
        <a:lstStyle/>
        <a:p>
          <a:endParaRPr lang="en-US"/>
        </a:p>
      </dgm:t>
    </dgm:pt>
    <dgm:pt modelId="{781BB3C9-EDAA-1943-8860-BD92DE5AC5BA}" type="sibTrans" cxnId="{37E161CC-534F-044B-95F0-F6F753A19894}">
      <dgm:prSet/>
      <dgm:spPr/>
      <dgm:t>
        <a:bodyPr/>
        <a:lstStyle/>
        <a:p>
          <a:endParaRPr lang="en-US"/>
        </a:p>
      </dgm:t>
    </dgm:pt>
    <dgm:pt modelId="{3B2B37C1-F7BA-5447-9BF8-BAEB71FDEF41}">
      <dgm:prSet/>
      <dgm:spPr/>
      <dgm:t>
        <a:bodyPr/>
        <a:lstStyle/>
        <a:p>
          <a:r>
            <a:rPr lang="en-US" i="0">
              <a:solidFill>
                <a:schemeClr val="dk1"/>
              </a:solidFill>
              <a:effectLst/>
              <a:latin typeface="Calibri"/>
              <a:ea typeface="Calibri"/>
              <a:cs typeface="Calibri"/>
            </a:rPr>
            <a:t>Opportunities to enrich educational programs for the remaining school properties</a:t>
          </a:r>
          <a:endParaRPr lang="en-US"/>
        </a:p>
      </dgm:t>
    </dgm:pt>
    <dgm:pt modelId="{05483F1B-EAAC-844B-8807-4CB36E019703}" type="parTrans" cxnId="{7005B8B1-FECC-8E4B-9082-3B43CCDB6D5B}">
      <dgm:prSet/>
      <dgm:spPr/>
      <dgm:t>
        <a:bodyPr/>
        <a:lstStyle/>
        <a:p>
          <a:endParaRPr lang="en-US"/>
        </a:p>
      </dgm:t>
    </dgm:pt>
    <dgm:pt modelId="{BD61626F-440E-1A41-9755-1D85ABF73DEE}" type="sibTrans" cxnId="{7005B8B1-FECC-8E4B-9082-3B43CCDB6D5B}">
      <dgm:prSet/>
      <dgm:spPr/>
      <dgm:t>
        <a:bodyPr/>
        <a:lstStyle/>
        <a:p>
          <a:endParaRPr lang="en-US"/>
        </a:p>
      </dgm:t>
    </dgm:pt>
    <dgm:pt modelId="{517B5CDA-F31F-2D4F-BF4D-E7FCA58386ED}">
      <dgm:prSet/>
      <dgm:spPr/>
      <dgm:t>
        <a:bodyPr/>
        <a:lstStyle/>
        <a:p>
          <a:r>
            <a:rPr lang="en-US"/>
            <a:t>Administrative uses</a:t>
          </a:r>
        </a:p>
      </dgm:t>
    </dgm:pt>
    <dgm:pt modelId="{0F3B26D5-E771-C54F-975E-080FAF12D0FD}" type="parTrans" cxnId="{1CB4A328-8F85-874E-8567-E0A5A394145F}">
      <dgm:prSet/>
      <dgm:spPr/>
      <dgm:t>
        <a:bodyPr/>
        <a:lstStyle/>
        <a:p>
          <a:endParaRPr lang="en-US"/>
        </a:p>
      </dgm:t>
    </dgm:pt>
    <dgm:pt modelId="{94B22C5A-CB49-4348-A625-559173F71D5E}" type="sibTrans" cxnId="{1CB4A328-8F85-874E-8567-E0A5A394145F}">
      <dgm:prSet/>
      <dgm:spPr/>
      <dgm:t>
        <a:bodyPr/>
        <a:lstStyle/>
        <a:p>
          <a:endParaRPr lang="en-US"/>
        </a:p>
      </dgm:t>
    </dgm:pt>
    <dgm:pt modelId="{1E40291D-A257-7847-B1C7-5010899E7D9D}">
      <dgm:prSet/>
      <dgm:spPr/>
      <dgm:t>
        <a:bodyPr/>
        <a:lstStyle/>
        <a:p>
          <a:r>
            <a:rPr lang="en-US"/>
            <a:t>Part of broader economic mobility strategy led by the City</a:t>
          </a:r>
        </a:p>
      </dgm:t>
    </dgm:pt>
    <dgm:pt modelId="{00BD01AF-79E7-B844-84C2-9B367384D252}" type="parTrans" cxnId="{1B34FD87-0054-E040-A7AF-E25FD4255AEC}">
      <dgm:prSet/>
      <dgm:spPr/>
      <dgm:t>
        <a:bodyPr/>
        <a:lstStyle/>
        <a:p>
          <a:endParaRPr lang="en-US"/>
        </a:p>
      </dgm:t>
    </dgm:pt>
    <dgm:pt modelId="{4B1DA3D9-8933-0A47-8E9C-F9D616EBA28B}" type="sibTrans" cxnId="{1B34FD87-0054-E040-A7AF-E25FD4255AEC}">
      <dgm:prSet/>
      <dgm:spPr/>
      <dgm:t>
        <a:bodyPr/>
        <a:lstStyle/>
        <a:p>
          <a:endParaRPr lang="en-US"/>
        </a:p>
      </dgm:t>
    </dgm:pt>
    <dgm:pt modelId="{EBA4CA9B-49B1-4C19-9E39-71FC254089FD}">
      <dgm:prSet phldr="0"/>
      <dgm:spPr/>
      <dgm:t>
        <a:bodyPr/>
        <a:lstStyle/>
        <a:p>
          <a:pPr rtl="0"/>
          <a:r>
            <a:rPr lang="en-US" err="1">
              <a:latin typeface="Calibri Light" panose="020F0302020204030204"/>
            </a:rPr>
            <a:t>Exte</a:t>
          </a:r>
          <a:r>
            <a:rPr lang="en-US">
              <a:latin typeface="Calibri Light" panose="020F0302020204030204"/>
            </a:rPr>
            <a:t>nsive opportunities for community members to provide input</a:t>
          </a:r>
        </a:p>
      </dgm:t>
    </dgm:pt>
    <dgm:pt modelId="{1CE4CAE7-47DE-4AB5-AF51-37BE076348DF}" type="parTrans" cxnId="{DD6AC398-D689-41F0-9F30-426EC2E7FE09}">
      <dgm:prSet/>
      <dgm:spPr/>
    </dgm:pt>
    <dgm:pt modelId="{869D7200-100A-4CC0-BCF4-267F10359225}" type="sibTrans" cxnId="{DD6AC398-D689-41F0-9F30-426EC2E7FE09}">
      <dgm:prSet/>
      <dgm:spPr/>
    </dgm:pt>
    <dgm:pt modelId="{AAD1DD19-8145-984B-AEE0-23C5730AE7B2}" type="pres">
      <dgm:prSet presAssocID="{1AC9E5F6-9DB6-E844-B7D9-FEBC97EF64E6}" presName="cycleMatrixDiagram" presStyleCnt="0">
        <dgm:presLayoutVars>
          <dgm:chMax val="1"/>
          <dgm:dir/>
          <dgm:animLvl val="lvl"/>
          <dgm:resizeHandles val="exact"/>
        </dgm:presLayoutVars>
      </dgm:prSet>
      <dgm:spPr/>
    </dgm:pt>
    <dgm:pt modelId="{E15551D2-3530-DC49-92B9-6BA736255AEF}" type="pres">
      <dgm:prSet presAssocID="{1AC9E5F6-9DB6-E844-B7D9-FEBC97EF64E6}" presName="children" presStyleCnt="0"/>
      <dgm:spPr/>
    </dgm:pt>
    <dgm:pt modelId="{E0E4641A-49E1-734A-8891-454EB67F0750}" type="pres">
      <dgm:prSet presAssocID="{1AC9E5F6-9DB6-E844-B7D9-FEBC97EF64E6}" presName="child1group" presStyleCnt="0"/>
      <dgm:spPr/>
    </dgm:pt>
    <dgm:pt modelId="{104A0CD0-FEF7-DB42-8AC4-6D820FF142D4}" type="pres">
      <dgm:prSet presAssocID="{1AC9E5F6-9DB6-E844-B7D9-FEBC97EF64E6}" presName="child1" presStyleLbl="bgAcc1" presStyleIdx="0" presStyleCnt="4"/>
      <dgm:spPr/>
    </dgm:pt>
    <dgm:pt modelId="{4BF96294-ECE9-5E47-9D75-0AAB0428EE6D}" type="pres">
      <dgm:prSet presAssocID="{1AC9E5F6-9DB6-E844-B7D9-FEBC97EF64E6}" presName="child1Text" presStyleLbl="bgAcc1" presStyleIdx="0" presStyleCnt="4">
        <dgm:presLayoutVars>
          <dgm:bulletEnabled val="1"/>
        </dgm:presLayoutVars>
      </dgm:prSet>
      <dgm:spPr/>
    </dgm:pt>
    <dgm:pt modelId="{A7C3AD47-AD70-7C41-82EE-75221A2185EE}" type="pres">
      <dgm:prSet presAssocID="{1AC9E5F6-9DB6-E844-B7D9-FEBC97EF64E6}" presName="child2group" presStyleCnt="0"/>
      <dgm:spPr/>
    </dgm:pt>
    <dgm:pt modelId="{44CB77FC-FFF5-8140-9EB7-F7F183704710}" type="pres">
      <dgm:prSet presAssocID="{1AC9E5F6-9DB6-E844-B7D9-FEBC97EF64E6}" presName="child2" presStyleLbl="bgAcc1" presStyleIdx="1" presStyleCnt="4"/>
      <dgm:spPr/>
    </dgm:pt>
    <dgm:pt modelId="{B945B61D-AEAD-0C4E-B552-426F28A2316A}" type="pres">
      <dgm:prSet presAssocID="{1AC9E5F6-9DB6-E844-B7D9-FEBC97EF64E6}" presName="child2Text" presStyleLbl="bgAcc1" presStyleIdx="1" presStyleCnt="4">
        <dgm:presLayoutVars>
          <dgm:bulletEnabled val="1"/>
        </dgm:presLayoutVars>
      </dgm:prSet>
      <dgm:spPr/>
    </dgm:pt>
    <dgm:pt modelId="{5A9E0B4B-8CB3-AD40-A810-A90DEB9F2686}" type="pres">
      <dgm:prSet presAssocID="{1AC9E5F6-9DB6-E844-B7D9-FEBC97EF64E6}" presName="child3group" presStyleCnt="0"/>
      <dgm:spPr/>
    </dgm:pt>
    <dgm:pt modelId="{CBD7C77C-B3E5-AF49-A900-77655CAC9821}" type="pres">
      <dgm:prSet presAssocID="{1AC9E5F6-9DB6-E844-B7D9-FEBC97EF64E6}" presName="child3" presStyleLbl="bgAcc1" presStyleIdx="2" presStyleCnt="4"/>
      <dgm:spPr/>
    </dgm:pt>
    <dgm:pt modelId="{16B3D44B-69C6-6346-8E90-6001444EF258}" type="pres">
      <dgm:prSet presAssocID="{1AC9E5F6-9DB6-E844-B7D9-FEBC97EF64E6}" presName="child3Text" presStyleLbl="bgAcc1" presStyleIdx="2" presStyleCnt="4">
        <dgm:presLayoutVars>
          <dgm:bulletEnabled val="1"/>
        </dgm:presLayoutVars>
      </dgm:prSet>
      <dgm:spPr/>
    </dgm:pt>
    <dgm:pt modelId="{38E23586-C98C-D04A-8FF6-5B0FB1B08766}" type="pres">
      <dgm:prSet presAssocID="{1AC9E5F6-9DB6-E844-B7D9-FEBC97EF64E6}" presName="child4group" presStyleCnt="0"/>
      <dgm:spPr/>
    </dgm:pt>
    <dgm:pt modelId="{E118AB4D-F584-ED45-836C-CA597A40B180}" type="pres">
      <dgm:prSet presAssocID="{1AC9E5F6-9DB6-E844-B7D9-FEBC97EF64E6}" presName="child4" presStyleLbl="bgAcc1" presStyleIdx="3" presStyleCnt="4"/>
      <dgm:spPr/>
    </dgm:pt>
    <dgm:pt modelId="{2287AE11-4838-614A-A57C-26F7CF79FDB4}" type="pres">
      <dgm:prSet presAssocID="{1AC9E5F6-9DB6-E844-B7D9-FEBC97EF64E6}" presName="child4Text" presStyleLbl="bgAcc1" presStyleIdx="3" presStyleCnt="4">
        <dgm:presLayoutVars>
          <dgm:bulletEnabled val="1"/>
        </dgm:presLayoutVars>
      </dgm:prSet>
      <dgm:spPr/>
    </dgm:pt>
    <dgm:pt modelId="{57959631-4540-3F42-BC87-D20E86CE75DC}" type="pres">
      <dgm:prSet presAssocID="{1AC9E5F6-9DB6-E844-B7D9-FEBC97EF64E6}" presName="childPlaceholder" presStyleCnt="0"/>
      <dgm:spPr/>
    </dgm:pt>
    <dgm:pt modelId="{D096437D-067F-3F4E-BF7A-9C33DD213940}" type="pres">
      <dgm:prSet presAssocID="{1AC9E5F6-9DB6-E844-B7D9-FEBC97EF64E6}" presName="circle" presStyleCnt="0"/>
      <dgm:spPr/>
    </dgm:pt>
    <dgm:pt modelId="{48536297-320C-1F45-9B27-F69CEF63CACA}" type="pres">
      <dgm:prSet presAssocID="{1AC9E5F6-9DB6-E844-B7D9-FEBC97EF64E6}" presName="quadrant1" presStyleLbl="node1" presStyleIdx="0" presStyleCnt="4">
        <dgm:presLayoutVars>
          <dgm:chMax val="1"/>
          <dgm:bulletEnabled val="1"/>
        </dgm:presLayoutVars>
      </dgm:prSet>
      <dgm:spPr/>
    </dgm:pt>
    <dgm:pt modelId="{668A3FFE-B571-4E44-AE5F-56891F856DE9}" type="pres">
      <dgm:prSet presAssocID="{1AC9E5F6-9DB6-E844-B7D9-FEBC97EF64E6}" presName="quadrant2" presStyleLbl="node1" presStyleIdx="1" presStyleCnt="4">
        <dgm:presLayoutVars>
          <dgm:chMax val="1"/>
          <dgm:bulletEnabled val="1"/>
        </dgm:presLayoutVars>
      </dgm:prSet>
      <dgm:spPr/>
    </dgm:pt>
    <dgm:pt modelId="{6476D29A-38AC-2D41-9FD8-7FE6C83CA449}" type="pres">
      <dgm:prSet presAssocID="{1AC9E5F6-9DB6-E844-B7D9-FEBC97EF64E6}" presName="quadrant3" presStyleLbl="node1" presStyleIdx="2" presStyleCnt="4">
        <dgm:presLayoutVars>
          <dgm:chMax val="1"/>
          <dgm:bulletEnabled val="1"/>
        </dgm:presLayoutVars>
      </dgm:prSet>
      <dgm:spPr/>
    </dgm:pt>
    <dgm:pt modelId="{7594D114-9D05-1349-BD26-9E2611814A9F}" type="pres">
      <dgm:prSet presAssocID="{1AC9E5F6-9DB6-E844-B7D9-FEBC97EF64E6}" presName="quadrant4" presStyleLbl="node1" presStyleIdx="3" presStyleCnt="4">
        <dgm:presLayoutVars>
          <dgm:chMax val="1"/>
          <dgm:bulletEnabled val="1"/>
        </dgm:presLayoutVars>
      </dgm:prSet>
      <dgm:spPr/>
    </dgm:pt>
    <dgm:pt modelId="{C25D0EE2-20C6-984F-99E0-38D5FB94EB1E}" type="pres">
      <dgm:prSet presAssocID="{1AC9E5F6-9DB6-E844-B7D9-FEBC97EF64E6}" presName="quadrantPlaceholder" presStyleCnt="0"/>
      <dgm:spPr/>
    </dgm:pt>
    <dgm:pt modelId="{7695F535-EFE6-D94A-9D2F-CC95041C0E2D}" type="pres">
      <dgm:prSet presAssocID="{1AC9E5F6-9DB6-E844-B7D9-FEBC97EF64E6}" presName="center1" presStyleLbl="fgShp" presStyleIdx="0" presStyleCnt="2"/>
      <dgm:spPr/>
    </dgm:pt>
    <dgm:pt modelId="{771346CB-3C33-3741-918B-B15483987891}" type="pres">
      <dgm:prSet presAssocID="{1AC9E5F6-9DB6-E844-B7D9-FEBC97EF64E6}" presName="center2" presStyleLbl="fgShp" presStyleIdx="1" presStyleCnt="2"/>
      <dgm:spPr/>
    </dgm:pt>
  </dgm:ptLst>
  <dgm:cxnLst>
    <dgm:cxn modelId="{D3F2BD00-8C5B-E243-A212-D4ED322C59D6}" type="presOf" srcId="{01B374D6-9640-EA41-AC57-A0F9B6939BB5}" destId="{6476D29A-38AC-2D41-9FD8-7FE6C83CA449}" srcOrd="0" destOrd="0" presId="urn:microsoft.com/office/officeart/2005/8/layout/cycle4"/>
    <dgm:cxn modelId="{A3CEE910-4CF1-B243-9BF5-F8D665B943F0}" type="presOf" srcId="{CB6B69FE-CC7F-AF49-8B8C-AD8A42CD5545}" destId="{44CB77FC-FFF5-8140-9EB7-F7F183704710}" srcOrd="0" destOrd="0" presId="urn:microsoft.com/office/officeart/2005/8/layout/cycle4"/>
    <dgm:cxn modelId="{00A3CA11-DAD1-E049-9BA8-0A503D08D49D}" type="presOf" srcId="{517B5CDA-F31F-2D4F-BF4D-E7FCA58386ED}" destId="{CBD7C77C-B3E5-AF49-A900-77655CAC9821}" srcOrd="0" destOrd="2" presId="urn:microsoft.com/office/officeart/2005/8/layout/cycle4"/>
    <dgm:cxn modelId="{9B602915-B512-764C-8C8F-0E3DB25DF9F6}" type="presOf" srcId="{2EBA78E7-A12A-3C46-B6F7-99A075B7DF37}" destId="{44CB77FC-FFF5-8140-9EB7-F7F183704710}" srcOrd="0" destOrd="1" presId="urn:microsoft.com/office/officeart/2005/8/layout/cycle4"/>
    <dgm:cxn modelId="{2C413215-4740-8449-BC07-4D8972774E0C}" type="presOf" srcId="{3B2B37C1-F7BA-5447-9BF8-BAEB71FDEF41}" destId="{CBD7C77C-B3E5-AF49-A900-77655CAC9821}" srcOrd="0" destOrd="1" presId="urn:microsoft.com/office/officeart/2005/8/layout/cycle4"/>
    <dgm:cxn modelId="{6306C721-BA34-E74B-BF0D-0B66489FAA2B}" type="presOf" srcId="{3B2B37C1-F7BA-5447-9BF8-BAEB71FDEF41}" destId="{16B3D44B-69C6-6346-8E90-6001444EF258}" srcOrd="1" destOrd="1" presId="urn:microsoft.com/office/officeart/2005/8/layout/cycle4"/>
    <dgm:cxn modelId="{1CB4A328-8F85-874E-8567-E0A5A394145F}" srcId="{01B374D6-9640-EA41-AC57-A0F9B6939BB5}" destId="{517B5CDA-F31F-2D4F-BF4D-E7FCA58386ED}" srcOrd="2" destOrd="0" parTransId="{0F3B26D5-E771-C54F-975E-080FAF12D0FD}" sibTransId="{94B22C5A-CB49-4348-A625-559173F71D5E}"/>
    <dgm:cxn modelId="{CAE49629-53AE-5149-89E4-4D04906F3E9C}" srcId="{2B98AF32-D814-D94C-881B-44EEE7824B59}" destId="{5494F766-8841-BE4B-939F-EA75760818DA}" srcOrd="1" destOrd="0" parTransId="{86FA7C24-37EA-5148-BF20-6997D5E07F91}" sibTransId="{9AED19FE-0972-EB47-A1E1-28B134D3D364}"/>
    <dgm:cxn modelId="{12700634-BDA4-9647-A46E-424481D1DF06}" srcId="{1FC13FD8-B1A3-064F-82C2-5CBFDB54973E}" destId="{2EBA78E7-A12A-3C46-B6F7-99A075B7DF37}" srcOrd="1" destOrd="0" parTransId="{B5575871-6B9F-394D-B599-AD1BB6016638}" sibTransId="{9548A7CE-1EC0-9E40-97CE-ECCA42218CFA}"/>
    <dgm:cxn modelId="{01662434-7092-BB4C-8864-967B24B4680C}" type="presOf" srcId="{CE48BD12-5FEF-2A45-AF54-6BDBA7C45B79}" destId="{4BF96294-ECE9-5E47-9D75-0AAB0428EE6D}" srcOrd="1" destOrd="0" presId="urn:microsoft.com/office/officeart/2005/8/layout/cycle4"/>
    <dgm:cxn modelId="{4E711A3F-9C3E-9A4F-9B31-7DBAC9ED56C9}" type="presOf" srcId="{1E40291D-A257-7847-B1C7-5010899E7D9D}" destId="{2287AE11-4838-614A-A57C-26F7CF79FDB4}" srcOrd="1" destOrd="0" presId="urn:microsoft.com/office/officeart/2005/8/layout/cycle4"/>
    <dgm:cxn modelId="{15CDE843-55EE-1341-9173-05784768FA21}" srcId="{2B98AF32-D814-D94C-881B-44EEE7824B59}" destId="{CE48BD12-5FEF-2A45-AF54-6BDBA7C45B79}" srcOrd="0" destOrd="0" parTransId="{70D38495-3A76-374D-A177-9DC7B6BDC6E3}" sibTransId="{0DD99743-329F-6E47-94FE-E29A8072B910}"/>
    <dgm:cxn modelId="{639C7C48-0C3C-CD4D-A2DB-232F9B39821F}" type="presOf" srcId="{5494F766-8841-BE4B-939F-EA75760818DA}" destId="{104A0CD0-FEF7-DB42-8AC4-6D820FF142D4}" srcOrd="0" destOrd="1" presId="urn:microsoft.com/office/officeart/2005/8/layout/cycle4"/>
    <dgm:cxn modelId="{266D5B6F-ED22-DF48-B544-F69839109043}" srcId="{1AC9E5F6-9DB6-E844-B7D9-FEBC97EF64E6}" destId="{1FC13FD8-B1A3-064F-82C2-5CBFDB54973E}" srcOrd="1" destOrd="0" parTransId="{438B9E01-E63A-6341-8D5E-9837D5FF34AA}" sibTransId="{B2678C32-47C6-CA40-A876-013A56611CD8}"/>
    <dgm:cxn modelId="{F946C956-D745-5A4D-97F2-2FF766743BD0}" type="presOf" srcId="{1E40291D-A257-7847-B1C7-5010899E7D9D}" destId="{E118AB4D-F584-ED45-836C-CA597A40B180}" srcOrd="0" destOrd="0" presId="urn:microsoft.com/office/officeart/2005/8/layout/cycle4"/>
    <dgm:cxn modelId="{4A8F0C58-C1A9-C84E-B333-132E0DD5B3B2}" srcId="{1AC9E5F6-9DB6-E844-B7D9-FEBC97EF64E6}" destId="{11F0DA9F-8584-AC4E-9D67-842960D4F03A}" srcOrd="3" destOrd="0" parTransId="{747BCEE1-8102-B349-ACC7-E9E1987C7C09}" sibTransId="{9E9110AC-5C7A-F344-AF0E-CD443AD01A8F}"/>
    <dgm:cxn modelId="{D9916E82-6AA2-8942-A189-2B31ADCDFF48}" type="presOf" srcId="{1FC13FD8-B1A3-064F-82C2-5CBFDB54973E}" destId="{668A3FFE-B571-4E44-AE5F-56891F856DE9}" srcOrd="0" destOrd="0" presId="urn:microsoft.com/office/officeart/2005/8/layout/cycle4"/>
    <dgm:cxn modelId="{BC983A83-3969-5E40-ADE9-99A3D2A7C409}" type="presOf" srcId="{605C8C02-62DC-CB40-98B8-768D827FA283}" destId="{16B3D44B-69C6-6346-8E90-6001444EF258}" srcOrd="1" destOrd="0" presId="urn:microsoft.com/office/officeart/2005/8/layout/cycle4"/>
    <dgm:cxn modelId="{1B34FD87-0054-E040-A7AF-E25FD4255AEC}" srcId="{11F0DA9F-8584-AC4E-9D67-842960D4F03A}" destId="{1E40291D-A257-7847-B1C7-5010899E7D9D}" srcOrd="0" destOrd="0" parTransId="{00BD01AF-79E7-B844-84C2-9B367384D252}" sibTransId="{4B1DA3D9-8933-0A47-8E9C-F9D616EBA28B}"/>
    <dgm:cxn modelId="{941BBF8A-E17E-C241-AE7F-7F0F9943272F}" srcId="{1FC13FD8-B1A3-064F-82C2-5CBFDB54973E}" destId="{CB6B69FE-CC7F-AF49-8B8C-AD8A42CD5545}" srcOrd="0" destOrd="0" parTransId="{1EBDDD1D-35D1-4E48-969B-5A111ACA3AB0}" sibTransId="{9EC25B9B-ECFC-C944-9AB8-56C9AB0685BD}"/>
    <dgm:cxn modelId="{3F310A8B-42E1-4449-8F6E-D279B1BC4F7F}" srcId="{1AC9E5F6-9DB6-E844-B7D9-FEBC97EF64E6}" destId="{2B98AF32-D814-D94C-881B-44EEE7824B59}" srcOrd="0" destOrd="0" parTransId="{B7B4F522-7ADB-AB4C-9F3D-FA55B9F7936E}" sibTransId="{B01E54D5-68F3-884E-B897-C35D9871C3EA}"/>
    <dgm:cxn modelId="{EB0AFA92-54B9-8348-9F80-BEE963A21FC3}" type="presOf" srcId="{CE48BD12-5FEF-2A45-AF54-6BDBA7C45B79}" destId="{104A0CD0-FEF7-DB42-8AC4-6D820FF142D4}" srcOrd="0" destOrd="0" presId="urn:microsoft.com/office/officeart/2005/8/layout/cycle4"/>
    <dgm:cxn modelId="{9C09E896-568E-CF4C-9F55-F8FCA3A2EB8A}" type="presOf" srcId="{CB6B69FE-CC7F-AF49-8B8C-AD8A42CD5545}" destId="{B945B61D-AEAD-0C4E-B552-426F28A2316A}" srcOrd="1" destOrd="0" presId="urn:microsoft.com/office/officeart/2005/8/layout/cycle4"/>
    <dgm:cxn modelId="{DD6AC398-D689-41F0-9F30-426EC2E7FE09}" srcId="{11F0DA9F-8584-AC4E-9D67-842960D4F03A}" destId="{EBA4CA9B-49B1-4C19-9E39-71FC254089FD}" srcOrd="1" destOrd="0" parTransId="{1CE4CAE7-47DE-4AB5-AF51-37BE076348DF}" sibTransId="{869D7200-100A-4CC0-BCF4-267F10359225}"/>
    <dgm:cxn modelId="{6D60CDA0-25AA-F742-9C5C-6B23D563291E}" srcId="{1AC9E5F6-9DB6-E844-B7D9-FEBC97EF64E6}" destId="{01B374D6-9640-EA41-AC57-A0F9B6939BB5}" srcOrd="2" destOrd="0" parTransId="{7AEEBA2D-F918-1B46-AA64-A433D3A78907}" sibTransId="{9E924278-3ED9-8C44-86E0-757C8E4C63EB}"/>
    <dgm:cxn modelId="{625FE4A2-C77B-AC42-8339-3AEDB4080221}" type="presOf" srcId="{605C8C02-62DC-CB40-98B8-768D827FA283}" destId="{CBD7C77C-B3E5-AF49-A900-77655CAC9821}" srcOrd="0" destOrd="0" presId="urn:microsoft.com/office/officeart/2005/8/layout/cycle4"/>
    <dgm:cxn modelId="{7005B8B1-FECC-8E4B-9082-3B43CCDB6D5B}" srcId="{01B374D6-9640-EA41-AC57-A0F9B6939BB5}" destId="{3B2B37C1-F7BA-5447-9BF8-BAEB71FDEF41}" srcOrd="1" destOrd="0" parTransId="{05483F1B-EAAC-844B-8807-4CB36E019703}" sibTransId="{BD61626F-440E-1A41-9755-1D85ABF73DEE}"/>
    <dgm:cxn modelId="{F30225B8-8B25-FC4B-B6BC-75D68A585FCF}" type="presOf" srcId="{2B98AF32-D814-D94C-881B-44EEE7824B59}" destId="{48536297-320C-1F45-9B27-F69CEF63CACA}" srcOrd="0" destOrd="0" presId="urn:microsoft.com/office/officeart/2005/8/layout/cycle4"/>
    <dgm:cxn modelId="{7FD518BB-EFBC-48C3-BF9A-957459811942}" type="presOf" srcId="{EBA4CA9B-49B1-4C19-9E39-71FC254089FD}" destId="{2287AE11-4838-614A-A57C-26F7CF79FDB4}" srcOrd="1" destOrd="1" presId="urn:microsoft.com/office/officeart/2005/8/layout/cycle4"/>
    <dgm:cxn modelId="{3AF7CECB-EBA6-FD48-B68B-D736C94FB026}" type="presOf" srcId="{2EBA78E7-A12A-3C46-B6F7-99A075B7DF37}" destId="{B945B61D-AEAD-0C4E-B552-426F28A2316A}" srcOrd="1" destOrd="1" presId="urn:microsoft.com/office/officeart/2005/8/layout/cycle4"/>
    <dgm:cxn modelId="{37E161CC-534F-044B-95F0-F6F753A19894}" srcId="{01B374D6-9640-EA41-AC57-A0F9B6939BB5}" destId="{605C8C02-62DC-CB40-98B8-768D827FA283}" srcOrd="0" destOrd="0" parTransId="{54720F5B-BC93-3943-8F27-923F1EF0E89C}" sibTransId="{781BB3C9-EDAA-1943-8860-BD92DE5AC5BA}"/>
    <dgm:cxn modelId="{BB6D81CC-FC84-48C8-9879-88418B27EFBA}" type="presOf" srcId="{EBA4CA9B-49B1-4C19-9E39-71FC254089FD}" destId="{E118AB4D-F584-ED45-836C-CA597A40B180}" srcOrd="0" destOrd="1" presId="urn:microsoft.com/office/officeart/2005/8/layout/cycle4"/>
    <dgm:cxn modelId="{078610D4-98D9-E44B-AE8C-8F2444A64DEC}" type="presOf" srcId="{5494F766-8841-BE4B-939F-EA75760818DA}" destId="{4BF96294-ECE9-5E47-9D75-0AAB0428EE6D}" srcOrd="1" destOrd="1" presId="urn:microsoft.com/office/officeart/2005/8/layout/cycle4"/>
    <dgm:cxn modelId="{F8F0C6D4-BACC-BF48-8331-3081C6627287}" type="presOf" srcId="{11F0DA9F-8584-AC4E-9D67-842960D4F03A}" destId="{7594D114-9D05-1349-BD26-9E2611814A9F}" srcOrd="0" destOrd="0" presId="urn:microsoft.com/office/officeart/2005/8/layout/cycle4"/>
    <dgm:cxn modelId="{4DE097D7-BCBD-944B-B705-EEB73DEF3395}" type="presOf" srcId="{1AC9E5F6-9DB6-E844-B7D9-FEBC97EF64E6}" destId="{AAD1DD19-8145-984B-AEE0-23C5730AE7B2}" srcOrd="0" destOrd="0" presId="urn:microsoft.com/office/officeart/2005/8/layout/cycle4"/>
    <dgm:cxn modelId="{B54C0CF0-AA6C-1540-A163-ACD675A43C3A}" type="presOf" srcId="{517B5CDA-F31F-2D4F-BF4D-E7FCA58386ED}" destId="{16B3D44B-69C6-6346-8E90-6001444EF258}" srcOrd="1" destOrd="2" presId="urn:microsoft.com/office/officeart/2005/8/layout/cycle4"/>
    <dgm:cxn modelId="{D54BFF55-3D23-FC4D-B24D-CC33C322E668}" type="presParOf" srcId="{AAD1DD19-8145-984B-AEE0-23C5730AE7B2}" destId="{E15551D2-3530-DC49-92B9-6BA736255AEF}" srcOrd="0" destOrd="0" presId="urn:microsoft.com/office/officeart/2005/8/layout/cycle4"/>
    <dgm:cxn modelId="{B26B9D87-D632-AF47-A501-1A10CC0198D1}" type="presParOf" srcId="{E15551D2-3530-DC49-92B9-6BA736255AEF}" destId="{E0E4641A-49E1-734A-8891-454EB67F0750}" srcOrd="0" destOrd="0" presId="urn:microsoft.com/office/officeart/2005/8/layout/cycle4"/>
    <dgm:cxn modelId="{8417E26B-FD6B-7140-B2DC-5D9DC60E2644}" type="presParOf" srcId="{E0E4641A-49E1-734A-8891-454EB67F0750}" destId="{104A0CD0-FEF7-DB42-8AC4-6D820FF142D4}" srcOrd="0" destOrd="0" presId="urn:microsoft.com/office/officeart/2005/8/layout/cycle4"/>
    <dgm:cxn modelId="{3DA588EA-7E78-DB4C-9A5B-CFF409D05660}" type="presParOf" srcId="{E0E4641A-49E1-734A-8891-454EB67F0750}" destId="{4BF96294-ECE9-5E47-9D75-0AAB0428EE6D}" srcOrd="1" destOrd="0" presId="urn:microsoft.com/office/officeart/2005/8/layout/cycle4"/>
    <dgm:cxn modelId="{9F36B954-3520-2448-9A40-184431FF9EF0}" type="presParOf" srcId="{E15551D2-3530-DC49-92B9-6BA736255AEF}" destId="{A7C3AD47-AD70-7C41-82EE-75221A2185EE}" srcOrd="1" destOrd="0" presId="urn:microsoft.com/office/officeart/2005/8/layout/cycle4"/>
    <dgm:cxn modelId="{D8ED9FED-2371-1440-9C32-4E78555B55FA}" type="presParOf" srcId="{A7C3AD47-AD70-7C41-82EE-75221A2185EE}" destId="{44CB77FC-FFF5-8140-9EB7-F7F183704710}" srcOrd="0" destOrd="0" presId="urn:microsoft.com/office/officeart/2005/8/layout/cycle4"/>
    <dgm:cxn modelId="{201CA946-045F-6542-8053-841A9EAB08BA}" type="presParOf" srcId="{A7C3AD47-AD70-7C41-82EE-75221A2185EE}" destId="{B945B61D-AEAD-0C4E-B552-426F28A2316A}" srcOrd="1" destOrd="0" presId="urn:microsoft.com/office/officeart/2005/8/layout/cycle4"/>
    <dgm:cxn modelId="{F3EB10ED-49C5-F140-BD9A-8B842D573881}" type="presParOf" srcId="{E15551D2-3530-DC49-92B9-6BA736255AEF}" destId="{5A9E0B4B-8CB3-AD40-A810-A90DEB9F2686}" srcOrd="2" destOrd="0" presId="urn:microsoft.com/office/officeart/2005/8/layout/cycle4"/>
    <dgm:cxn modelId="{DE3206D3-9B74-F946-9490-0BA120167CC3}" type="presParOf" srcId="{5A9E0B4B-8CB3-AD40-A810-A90DEB9F2686}" destId="{CBD7C77C-B3E5-AF49-A900-77655CAC9821}" srcOrd="0" destOrd="0" presId="urn:microsoft.com/office/officeart/2005/8/layout/cycle4"/>
    <dgm:cxn modelId="{324E1CD3-77D5-5042-96FA-B7E161C08AFA}" type="presParOf" srcId="{5A9E0B4B-8CB3-AD40-A810-A90DEB9F2686}" destId="{16B3D44B-69C6-6346-8E90-6001444EF258}" srcOrd="1" destOrd="0" presId="urn:microsoft.com/office/officeart/2005/8/layout/cycle4"/>
    <dgm:cxn modelId="{C8978A57-A97D-5040-BF3E-BC4798E84218}" type="presParOf" srcId="{E15551D2-3530-DC49-92B9-6BA736255AEF}" destId="{38E23586-C98C-D04A-8FF6-5B0FB1B08766}" srcOrd="3" destOrd="0" presId="urn:microsoft.com/office/officeart/2005/8/layout/cycle4"/>
    <dgm:cxn modelId="{A399F7D9-D27A-E241-B891-C2B7B986B726}" type="presParOf" srcId="{38E23586-C98C-D04A-8FF6-5B0FB1B08766}" destId="{E118AB4D-F584-ED45-836C-CA597A40B180}" srcOrd="0" destOrd="0" presId="urn:microsoft.com/office/officeart/2005/8/layout/cycle4"/>
    <dgm:cxn modelId="{99195786-73D7-6343-85A6-4ABD72BA7986}" type="presParOf" srcId="{38E23586-C98C-D04A-8FF6-5B0FB1B08766}" destId="{2287AE11-4838-614A-A57C-26F7CF79FDB4}" srcOrd="1" destOrd="0" presId="urn:microsoft.com/office/officeart/2005/8/layout/cycle4"/>
    <dgm:cxn modelId="{C815E855-7991-FB45-BBEF-732797C80FF3}" type="presParOf" srcId="{E15551D2-3530-DC49-92B9-6BA736255AEF}" destId="{57959631-4540-3F42-BC87-D20E86CE75DC}" srcOrd="4" destOrd="0" presId="urn:microsoft.com/office/officeart/2005/8/layout/cycle4"/>
    <dgm:cxn modelId="{80405E4D-38BC-7341-B31A-2E00AE6CCDF1}" type="presParOf" srcId="{AAD1DD19-8145-984B-AEE0-23C5730AE7B2}" destId="{D096437D-067F-3F4E-BF7A-9C33DD213940}" srcOrd="1" destOrd="0" presId="urn:microsoft.com/office/officeart/2005/8/layout/cycle4"/>
    <dgm:cxn modelId="{6F30A290-6BEB-5443-9296-5EA2C359210F}" type="presParOf" srcId="{D096437D-067F-3F4E-BF7A-9C33DD213940}" destId="{48536297-320C-1F45-9B27-F69CEF63CACA}" srcOrd="0" destOrd="0" presId="urn:microsoft.com/office/officeart/2005/8/layout/cycle4"/>
    <dgm:cxn modelId="{0F1EDB44-A68C-9141-9EBE-DAF00D3E6B11}" type="presParOf" srcId="{D096437D-067F-3F4E-BF7A-9C33DD213940}" destId="{668A3FFE-B571-4E44-AE5F-56891F856DE9}" srcOrd="1" destOrd="0" presId="urn:microsoft.com/office/officeart/2005/8/layout/cycle4"/>
    <dgm:cxn modelId="{03649513-0650-874C-A2F4-A332894F845C}" type="presParOf" srcId="{D096437D-067F-3F4E-BF7A-9C33DD213940}" destId="{6476D29A-38AC-2D41-9FD8-7FE6C83CA449}" srcOrd="2" destOrd="0" presId="urn:microsoft.com/office/officeart/2005/8/layout/cycle4"/>
    <dgm:cxn modelId="{1573D7E7-1173-7743-AAD5-909EEE734357}" type="presParOf" srcId="{D096437D-067F-3F4E-BF7A-9C33DD213940}" destId="{7594D114-9D05-1349-BD26-9E2611814A9F}" srcOrd="3" destOrd="0" presId="urn:microsoft.com/office/officeart/2005/8/layout/cycle4"/>
    <dgm:cxn modelId="{BF11C223-B0A9-8E4D-A5D8-CCE1DC7ABE88}" type="presParOf" srcId="{D096437D-067F-3F4E-BF7A-9C33DD213940}" destId="{C25D0EE2-20C6-984F-99E0-38D5FB94EB1E}" srcOrd="4" destOrd="0" presId="urn:microsoft.com/office/officeart/2005/8/layout/cycle4"/>
    <dgm:cxn modelId="{7BC5D040-7842-1A4F-B818-52606AF19BB5}" type="presParOf" srcId="{AAD1DD19-8145-984B-AEE0-23C5730AE7B2}" destId="{7695F535-EFE6-D94A-9D2F-CC95041C0E2D}" srcOrd="2" destOrd="0" presId="urn:microsoft.com/office/officeart/2005/8/layout/cycle4"/>
    <dgm:cxn modelId="{511651F1-310D-8848-8F37-EDD8BE94E187}" type="presParOf" srcId="{AAD1DD19-8145-984B-AEE0-23C5730AE7B2}" destId="{771346CB-3C33-3741-918B-B1548398789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31861-7C2E-46FC-AC5E-EC0C565D1AD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346DEB9-5B28-414D-9824-1A87006F684E}">
      <dgm:prSet custT="1"/>
      <dgm:spPr/>
      <dgm:t>
        <a:bodyPr/>
        <a:lstStyle/>
        <a:p>
          <a:pPr>
            <a:lnSpc>
              <a:spcPct val="100000"/>
            </a:lnSpc>
          </a:pPr>
          <a:r>
            <a:rPr lang="en-US" sz="1400" b="0" i="0" baseline="0"/>
            <a:t>Facilitated sessions by city staff to discuss reuse opportunities and document questions, comments, and concerns. City staff gave a brief presentation followed by table discussions.</a:t>
          </a:r>
          <a:endParaRPr lang="en-US" sz="1400"/>
        </a:p>
      </dgm:t>
    </dgm:pt>
    <dgm:pt modelId="{C358F818-EE67-4856-AC66-E1AE6F81328D}" type="parTrans" cxnId="{536C3219-A9C0-49E1-B0C1-591F08D8AD16}">
      <dgm:prSet/>
      <dgm:spPr/>
      <dgm:t>
        <a:bodyPr/>
        <a:lstStyle/>
        <a:p>
          <a:endParaRPr lang="en-US"/>
        </a:p>
      </dgm:t>
    </dgm:pt>
    <dgm:pt modelId="{F691CB02-24D7-45AA-98E1-DDF96A0F9628}" type="sibTrans" cxnId="{536C3219-A9C0-49E1-B0C1-591F08D8AD16}">
      <dgm:prSet/>
      <dgm:spPr/>
      <dgm:t>
        <a:bodyPr/>
        <a:lstStyle/>
        <a:p>
          <a:endParaRPr lang="en-US"/>
        </a:p>
      </dgm:t>
    </dgm:pt>
    <dgm:pt modelId="{B931B2D5-D4C7-4CB3-8D7E-5A7918121AA5}">
      <dgm:prSet custT="1"/>
      <dgm:spPr/>
      <dgm:t>
        <a:bodyPr/>
        <a:lstStyle/>
        <a:p>
          <a:pPr>
            <a:lnSpc>
              <a:spcPct val="100000"/>
            </a:lnSpc>
          </a:pPr>
          <a:r>
            <a:rPr lang="en-US" sz="1400" b="0" i="0" baseline="0"/>
            <a:t>9 in-person, 90-minute sessions between February 5</a:t>
          </a:r>
          <a:r>
            <a:rPr lang="en-US" sz="1400" b="0" i="0" baseline="30000"/>
            <a:t>th</a:t>
          </a:r>
          <a:r>
            <a:rPr lang="en-US" sz="1400" b="0" i="0" baseline="0"/>
            <a:t> and February 28</a:t>
          </a:r>
          <a:r>
            <a:rPr lang="en-US" sz="1400" b="0" i="0" baseline="30000"/>
            <a:t>th</a:t>
          </a:r>
          <a:r>
            <a:rPr lang="en-US" sz="1400" b="0" i="0" baseline="0"/>
            <a:t> </a:t>
          </a:r>
          <a:endParaRPr lang="en-US" sz="1400"/>
        </a:p>
      </dgm:t>
    </dgm:pt>
    <dgm:pt modelId="{4C4F8610-5161-4850-A301-A1CC0385D291}" type="parTrans" cxnId="{AFA85CF2-5633-4AD1-86CC-3EDC4EC8714E}">
      <dgm:prSet/>
      <dgm:spPr/>
      <dgm:t>
        <a:bodyPr/>
        <a:lstStyle/>
        <a:p>
          <a:endParaRPr lang="en-US"/>
        </a:p>
      </dgm:t>
    </dgm:pt>
    <dgm:pt modelId="{FC3EAED4-2713-4F14-BC8F-055F98F026E4}" type="sibTrans" cxnId="{AFA85CF2-5633-4AD1-86CC-3EDC4EC8714E}">
      <dgm:prSet/>
      <dgm:spPr/>
      <dgm:t>
        <a:bodyPr/>
        <a:lstStyle/>
        <a:p>
          <a:endParaRPr lang="en-US"/>
        </a:p>
      </dgm:t>
    </dgm:pt>
    <dgm:pt modelId="{05702C91-A51D-4C36-8FFF-FC1E828AF38E}">
      <dgm:prSet custT="1"/>
      <dgm:spPr/>
      <dgm:t>
        <a:bodyPr/>
        <a:lstStyle/>
        <a:p>
          <a:pPr>
            <a:lnSpc>
              <a:spcPct val="100000"/>
            </a:lnSpc>
          </a:pPr>
          <a:r>
            <a:rPr lang="en-US" sz="1600" b="0" i="0" baseline="0"/>
            <a:t>142 total attendees</a:t>
          </a:r>
          <a:endParaRPr lang="en-US" sz="1600"/>
        </a:p>
      </dgm:t>
    </dgm:pt>
    <dgm:pt modelId="{7FA4D392-3394-4857-AA3B-24DFB45944B8}" type="parTrans" cxnId="{431A637A-F0B2-4E7A-BCFD-2FD04771AF7A}">
      <dgm:prSet/>
      <dgm:spPr/>
      <dgm:t>
        <a:bodyPr/>
        <a:lstStyle/>
        <a:p>
          <a:endParaRPr lang="en-US"/>
        </a:p>
      </dgm:t>
    </dgm:pt>
    <dgm:pt modelId="{DA297566-FA33-4A58-9EFF-AD3BED654540}" type="sibTrans" cxnId="{431A637A-F0B2-4E7A-BCFD-2FD04771AF7A}">
      <dgm:prSet/>
      <dgm:spPr/>
      <dgm:t>
        <a:bodyPr/>
        <a:lstStyle/>
        <a:p>
          <a:endParaRPr lang="en-US"/>
        </a:p>
      </dgm:t>
    </dgm:pt>
    <dgm:pt modelId="{BB68625C-1899-4ED8-A469-845A1770A27F}" type="pres">
      <dgm:prSet presAssocID="{BC331861-7C2E-46FC-AC5E-EC0C565D1ADC}" presName="root" presStyleCnt="0">
        <dgm:presLayoutVars>
          <dgm:dir/>
          <dgm:resizeHandles val="exact"/>
        </dgm:presLayoutVars>
      </dgm:prSet>
      <dgm:spPr/>
    </dgm:pt>
    <dgm:pt modelId="{B81D59E1-33C6-406B-AEAD-C65AAB1769B2}" type="pres">
      <dgm:prSet presAssocID="{3346DEB9-5B28-414D-9824-1A87006F684E}" presName="compNode" presStyleCnt="0"/>
      <dgm:spPr/>
    </dgm:pt>
    <dgm:pt modelId="{41587958-8C89-4FE5-B5A7-785CCF71BAA3}" type="pres">
      <dgm:prSet presAssocID="{3346DEB9-5B28-414D-9824-1A87006F684E}"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ity"/>
        </a:ext>
      </dgm:extLst>
    </dgm:pt>
    <dgm:pt modelId="{5BB624E0-557D-4EF9-8747-AEC848D0A071}" type="pres">
      <dgm:prSet presAssocID="{3346DEB9-5B28-414D-9824-1A87006F684E}" presName="spaceRect" presStyleCnt="0"/>
      <dgm:spPr/>
    </dgm:pt>
    <dgm:pt modelId="{675D901E-DFE6-46A4-9870-F131B62DD793}" type="pres">
      <dgm:prSet presAssocID="{3346DEB9-5B28-414D-9824-1A87006F684E}" presName="textRect" presStyleLbl="revTx" presStyleIdx="0" presStyleCnt="3" custLinFactNeighborX="-310" custLinFactNeighborY="-17736">
        <dgm:presLayoutVars>
          <dgm:chMax val="1"/>
          <dgm:chPref val="1"/>
        </dgm:presLayoutVars>
      </dgm:prSet>
      <dgm:spPr/>
    </dgm:pt>
    <dgm:pt modelId="{6BCB25D4-819C-48C9-823B-80EE031E7102}" type="pres">
      <dgm:prSet presAssocID="{F691CB02-24D7-45AA-98E1-DDF96A0F9628}" presName="sibTrans" presStyleCnt="0"/>
      <dgm:spPr/>
    </dgm:pt>
    <dgm:pt modelId="{FCE3560B-7B18-4A9A-8AE9-E7C80A84C541}" type="pres">
      <dgm:prSet presAssocID="{B931B2D5-D4C7-4CB3-8D7E-5A7918121AA5}" presName="compNode" presStyleCnt="0"/>
      <dgm:spPr/>
    </dgm:pt>
    <dgm:pt modelId="{E769FB26-9CE9-4FAC-8E56-12497C334495}" type="pres">
      <dgm:prSet presAssocID="{B931B2D5-D4C7-4CB3-8D7E-5A7918121AA5}"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ock"/>
        </a:ext>
      </dgm:extLst>
    </dgm:pt>
    <dgm:pt modelId="{0DDA3704-6309-4E13-B857-EF66DF4ADA55}" type="pres">
      <dgm:prSet presAssocID="{B931B2D5-D4C7-4CB3-8D7E-5A7918121AA5}" presName="spaceRect" presStyleCnt="0"/>
      <dgm:spPr/>
    </dgm:pt>
    <dgm:pt modelId="{5DB0673E-8A34-438E-B52B-575615A4AAAA}" type="pres">
      <dgm:prSet presAssocID="{B931B2D5-D4C7-4CB3-8D7E-5A7918121AA5}" presName="textRect" presStyleLbl="revTx" presStyleIdx="1" presStyleCnt="3" custLinFactNeighborX="-464" custLinFactNeighborY="-17736">
        <dgm:presLayoutVars>
          <dgm:chMax val="1"/>
          <dgm:chPref val="1"/>
        </dgm:presLayoutVars>
      </dgm:prSet>
      <dgm:spPr/>
    </dgm:pt>
    <dgm:pt modelId="{B27A59A6-7467-4700-86FA-C38DA87D889B}" type="pres">
      <dgm:prSet presAssocID="{FC3EAED4-2713-4F14-BC8F-055F98F026E4}" presName="sibTrans" presStyleCnt="0"/>
      <dgm:spPr/>
    </dgm:pt>
    <dgm:pt modelId="{FF9AC417-701F-44BA-A530-1BC2E2BECC74}" type="pres">
      <dgm:prSet presAssocID="{05702C91-A51D-4C36-8FFF-FC1E828AF38E}" presName="compNode" presStyleCnt="0"/>
      <dgm:spPr/>
    </dgm:pt>
    <dgm:pt modelId="{7998A1E5-DEB9-4C62-83FE-8712DA0587FB}" type="pres">
      <dgm:prSet presAssocID="{05702C91-A51D-4C36-8FFF-FC1E828AF38E}"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roup"/>
        </a:ext>
      </dgm:extLst>
    </dgm:pt>
    <dgm:pt modelId="{9A32D2D3-B3E3-4EF8-BC68-229F54611432}" type="pres">
      <dgm:prSet presAssocID="{05702C91-A51D-4C36-8FFF-FC1E828AF38E}" presName="spaceRect" presStyleCnt="0"/>
      <dgm:spPr/>
    </dgm:pt>
    <dgm:pt modelId="{E781011F-9CCB-4143-8579-95FA9ACA9383}" type="pres">
      <dgm:prSet presAssocID="{05702C91-A51D-4C36-8FFF-FC1E828AF38E}" presName="textRect" presStyleLbl="revTx" presStyleIdx="2" presStyleCnt="3" custLinFactNeighborX="-1061" custLinFactNeighborY="-8863">
        <dgm:presLayoutVars>
          <dgm:chMax val="1"/>
          <dgm:chPref val="1"/>
        </dgm:presLayoutVars>
      </dgm:prSet>
      <dgm:spPr/>
    </dgm:pt>
  </dgm:ptLst>
  <dgm:cxnLst>
    <dgm:cxn modelId="{536C3219-A9C0-49E1-B0C1-591F08D8AD16}" srcId="{BC331861-7C2E-46FC-AC5E-EC0C565D1ADC}" destId="{3346DEB9-5B28-414D-9824-1A87006F684E}" srcOrd="0" destOrd="0" parTransId="{C358F818-EE67-4856-AC66-E1AE6F81328D}" sibTransId="{F691CB02-24D7-45AA-98E1-DDF96A0F9628}"/>
    <dgm:cxn modelId="{44C0562D-8B61-4A89-888C-1D961F88B938}" type="presOf" srcId="{05702C91-A51D-4C36-8FFF-FC1E828AF38E}" destId="{E781011F-9CCB-4143-8579-95FA9ACA9383}" srcOrd="0" destOrd="0" presId="urn:microsoft.com/office/officeart/2018/2/layout/IconLabelList"/>
    <dgm:cxn modelId="{F410B146-A4BB-441E-8D82-AAAA81FB18B5}" type="presOf" srcId="{BC331861-7C2E-46FC-AC5E-EC0C565D1ADC}" destId="{BB68625C-1899-4ED8-A469-845A1770A27F}" srcOrd="0" destOrd="0" presId="urn:microsoft.com/office/officeart/2018/2/layout/IconLabelList"/>
    <dgm:cxn modelId="{C4E7A069-43B4-40B2-8DDE-53A39E4027E3}" type="presOf" srcId="{3346DEB9-5B28-414D-9824-1A87006F684E}" destId="{675D901E-DFE6-46A4-9870-F131B62DD793}" srcOrd="0" destOrd="0" presId="urn:microsoft.com/office/officeart/2018/2/layout/IconLabelList"/>
    <dgm:cxn modelId="{B668D455-D618-41A2-B43A-53522DC53B96}" type="presOf" srcId="{B931B2D5-D4C7-4CB3-8D7E-5A7918121AA5}" destId="{5DB0673E-8A34-438E-B52B-575615A4AAAA}" srcOrd="0" destOrd="0" presId="urn:microsoft.com/office/officeart/2018/2/layout/IconLabelList"/>
    <dgm:cxn modelId="{431A637A-F0B2-4E7A-BCFD-2FD04771AF7A}" srcId="{BC331861-7C2E-46FC-AC5E-EC0C565D1ADC}" destId="{05702C91-A51D-4C36-8FFF-FC1E828AF38E}" srcOrd="2" destOrd="0" parTransId="{7FA4D392-3394-4857-AA3B-24DFB45944B8}" sibTransId="{DA297566-FA33-4A58-9EFF-AD3BED654540}"/>
    <dgm:cxn modelId="{AFA85CF2-5633-4AD1-86CC-3EDC4EC8714E}" srcId="{BC331861-7C2E-46FC-AC5E-EC0C565D1ADC}" destId="{B931B2D5-D4C7-4CB3-8D7E-5A7918121AA5}" srcOrd="1" destOrd="0" parTransId="{4C4F8610-5161-4850-A301-A1CC0385D291}" sibTransId="{FC3EAED4-2713-4F14-BC8F-055F98F026E4}"/>
    <dgm:cxn modelId="{CD5C923E-F31B-4713-A09F-3965DB8A0F77}" type="presParOf" srcId="{BB68625C-1899-4ED8-A469-845A1770A27F}" destId="{B81D59E1-33C6-406B-AEAD-C65AAB1769B2}" srcOrd="0" destOrd="0" presId="urn:microsoft.com/office/officeart/2018/2/layout/IconLabelList"/>
    <dgm:cxn modelId="{4FB63306-4977-408D-BC21-636B91225CEC}" type="presParOf" srcId="{B81D59E1-33C6-406B-AEAD-C65AAB1769B2}" destId="{41587958-8C89-4FE5-B5A7-785CCF71BAA3}" srcOrd="0" destOrd="0" presId="urn:microsoft.com/office/officeart/2018/2/layout/IconLabelList"/>
    <dgm:cxn modelId="{182637D2-736B-428E-8CB7-0A4A6311B0FA}" type="presParOf" srcId="{B81D59E1-33C6-406B-AEAD-C65AAB1769B2}" destId="{5BB624E0-557D-4EF9-8747-AEC848D0A071}" srcOrd="1" destOrd="0" presId="urn:microsoft.com/office/officeart/2018/2/layout/IconLabelList"/>
    <dgm:cxn modelId="{0630AFEF-5AAA-4403-BC49-A9B999341C00}" type="presParOf" srcId="{B81D59E1-33C6-406B-AEAD-C65AAB1769B2}" destId="{675D901E-DFE6-46A4-9870-F131B62DD793}" srcOrd="2" destOrd="0" presId="urn:microsoft.com/office/officeart/2018/2/layout/IconLabelList"/>
    <dgm:cxn modelId="{426B5533-A662-4039-9682-63AFED5B1AAA}" type="presParOf" srcId="{BB68625C-1899-4ED8-A469-845A1770A27F}" destId="{6BCB25D4-819C-48C9-823B-80EE031E7102}" srcOrd="1" destOrd="0" presId="urn:microsoft.com/office/officeart/2018/2/layout/IconLabelList"/>
    <dgm:cxn modelId="{FED31570-F977-41AB-A61D-72A0D1B5C7A7}" type="presParOf" srcId="{BB68625C-1899-4ED8-A469-845A1770A27F}" destId="{FCE3560B-7B18-4A9A-8AE9-E7C80A84C541}" srcOrd="2" destOrd="0" presId="urn:microsoft.com/office/officeart/2018/2/layout/IconLabelList"/>
    <dgm:cxn modelId="{2857F348-7ABE-480F-98CF-206A40E15534}" type="presParOf" srcId="{FCE3560B-7B18-4A9A-8AE9-E7C80A84C541}" destId="{E769FB26-9CE9-4FAC-8E56-12497C334495}" srcOrd="0" destOrd="0" presId="urn:microsoft.com/office/officeart/2018/2/layout/IconLabelList"/>
    <dgm:cxn modelId="{56669F4E-F370-4572-9BCB-96A949E7F38C}" type="presParOf" srcId="{FCE3560B-7B18-4A9A-8AE9-E7C80A84C541}" destId="{0DDA3704-6309-4E13-B857-EF66DF4ADA55}" srcOrd="1" destOrd="0" presId="urn:microsoft.com/office/officeart/2018/2/layout/IconLabelList"/>
    <dgm:cxn modelId="{E479B5BA-E5A0-4C93-9B86-769C69E78791}" type="presParOf" srcId="{FCE3560B-7B18-4A9A-8AE9-E7C80A84C541}" destId="{5DB0673E-8A34-438E-B52B-575615A4AAAA}" srcOrd="2" destOrd="0" presId="urn:microsoft.com/office/officeart/2018/2/layout/IconLabelList"/>
    <dgm:cxn modelId="{097A555D-0694-4864-B256-AF2D05CF4FD0}" type="presParOf" srcId="{BB68625C-1899-4ED8-A469-845A1770A27F}" destId="{B27A59A6-7467-4700-86FA-C38DA87D889B}" srcOrd="3" destOrd="0" presId="urn:microsoft.com/office/officeart/2018/2/layout/IconLabelList"/>
    <dgm:cxn modelId="{6935EA6A-208C-438F-BAD1-99B98DAE1564}" type="presParOf" srcId="{BB68625C-1899-4ED8-A469-845A1770A27F}" destId="{FF9AC417-701F-44BA-A530-1BC2E2BECC74}" srcOrd="4" destOrd="0" presId="urn:microsoft.com/office/officeart/2018/2/layout/IconLabelList"/>
    <dgm:cxn modelId="{264869D0-D472-421E-968C-BAF7600135D8}" type="presParOf" srcId="{FF9AC417-701F-44BA-A530-1BC2E2BECC74}" destId="{7998A1E5-DEB9-4C62-83FE-8712DA0587FB}" srcOrd="0" destOrd="0" presId="urn:microsoft.com/office/officeart/2018/2/layout/IconLabelList"/>
    <dgm:cxn modelId="{6920B203-B66C-46A2-B979-6C27C6F602C8}" type="presParOf" srcId="{FF9AC417-701F-44BA-A530-1BC2E2BECC74}" destId="{9A32D2D3-B3E3-4EF8-BC68-229F54611432}" srcOrd="1" destOrd="0" presId="urn:microsoft.com/office/officeart/2018/2/layout/IconLabelList"/>
    <dgm:cxn modelId="{C90F6AC5-A7B2-475B-A6DF-2C8AB4F842CB}" type="presParOf" srcId="{FF9AC417-701F-44BA-A530-1BC2E2BECC74}" destId="{E781011F-9CCB-4143-8579-95FA9ACA9383}"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C9E5F6-9DB6-E844-B7D9-FEBC97EF64E6}" type="doc">
      <dgm:prSet loTypeId="urn:microsoft.com/office/officeart/2005/8/layout/cycle4" loCatId="relationship" qsTypeId="urn:microsoft.com/office/officeart/2005/8/quickstyle/simple1" qsCatId="simple" csTypeId="urn:microsoft.com/office/officeart/2005/8/colors/accent1_2" csCatId="accent1" phldr="1"/>
      <dgm:spPr/>
      <dgm:t>
        <a:bodyPr/>
        <a:lstStyle/>
        <a:p>
          <a:endParaRPr lang="en-US"/>
        </a:p>
      </dgm:t>
    </dgm:pt>
    <dgm:pt modelId="{2B98AF32-D814-D94C-881B-44EEE7824B59}">
      <dgm:prSet phldrT="[Text]"/>
      <dgm:spPr/>
      <dgm:t>
        <a:bodyPr/>
        <a:lstStyle/>
        <a:p>
          <a:r>
            <a:rPr lang="en-US">
              <a:latin typeface="Aptos" panose="020B0004020202020204" pitchFamily="34" charset="0"/>
            </a:rPr>
            <a:t>Building condition and status</a:t>
          </a:r>
        </a:p>
      </dgm:t>
    </dgm:pt>
    <dgm:pt modelId="{B7B4F522-7ADB-AB4C-9F3D-FA55B9F7936E}" type="parTrans" cxnId="{3F310A8B-42E1-4449-8F6E-D279B1BC4F7F}">
      <dgm:prSet/>
      <dgm:spPr/>
      <dgm:t>
        <a:bodyPr/>
        <a:lstStyle/>
        <a:p>
          <a:endParaRPr lang="en-US">
            <a:latin typeface="Aptos" panose="020B0004020202020204" pitchFamily="34" charset="0"/>
          </a:endParaRPr>
        </a:p>
      </dgm:t>
    </dgm:pt>
    <dgm:pt modelId="{B01E54D5-68F3-884E-B897-C35D9871C3EA}" type="sibTrans" cxnId="{3F310A8B-42E1-4449-8F6E-D279B1BC4F7F}">
      <dgm:prSet/>
      <dgm:spPr/>
      <dgm:t>
        <a:bodyPr/>
        <a:lstStyle/>
        <a:p>
          <a:endParaRPr lang="en-US">
            <a:latin typeface="Aptos" panose="020B0004020202020204" pitchFamily="34" charset="0"/>
          </a:endParaRPr>
        </a:p>
      </dgm:t>
    </dgm:pt>
    <dgm:pt modelId="{11F0DA9F-8584-AC4E-9D67-842960D4F03A}">
      <dgm:prSet phldrT="[Text]"/>
      <dgm:spPr/>
      <dgm:t>
        <a:bodyPr/>
        <a:lstStyle/>
        <a:p>
          <a:r>
            <a:rPr lang="en-US">
              <a:latin typeface="Aptos" panose="020B0004020202020204" pitchFamily="34" charset="0"/>
            </a:rPr>
            <a:t>Neighborhood needs and assets</a:t>
          </a:r>
        </a:p>
      </dgm:t>
    </dgm:pt>
    <dgm:pt modelId="{747BCEE1-8102-B349-ACC7-E9E1987C7C09}" type="parTrans" cxnId="{4A8F0C58-C1A9-C84E-B333-132E0DD5B3B2}">
      <dgm:prSet/>
      <dgm:spPr/>
      <dgm:t>
        <a:bodyPr/>
        <a:lstStyle/>
        <a:p>
          <a:endParaRPr lang="en-US">
            <a:latin typeface="Aptos" panose="020B0004020202020204" pitchFamily="34" charset="0"/>
          </a:endParaRPr>
        </a:p>
      </dgm:t>
    </dgm:pt>
    <dgm:pt modelId="{9E9110AC-5C7A-F344-AF0E-CD443AD01A8F}" type="sibTrans" cxnId="{4A8F0C58-C1A9-C84E-B333-132E0DD5B3B2}">
      <dgm:prSet/>
      <dgm:spPr/>
      <dgm:t>
        <a:bodyPr/>
        <a:lstStyle/>
        <a:p>
          <a:endParaRPr lang="en-US">
            <a:latin typeface="Aptos" panose="020B0004020202020204" pitchFamily="34" charset="0"/>
          </a:endParaRPr>
        </a:p>
      </dgm:t>
    </dgm:pt>
    <dgm:pt modelId="{01B374D6-9640-EA41-AC57-A0F9B6939BB5}">
      <dgm:prSet phldrT="[Text]"/>
      <dgm:spPr/>
      <dgm:t>
        <a:bodyPr/>
        <a:lstStyle/>
        <a:p>
          <a:r>
            <a:rPr lang="en-US">
              <a:latin typeface="Aptos" panose="020B0004020202020204" pitchFamily="34" charset="0"/>
            </a:rPr>
            <a:t>CMSD needs </a:t>
          </a:r>
        </a:p>
      </dgm:t>
    </dgm:pt>
    <dgm:pt modelId="{7AEEBA2D-F918-1B46-AA64-A433D3A78907}" type="parTrans" cxnId="{6D60CDA0-25AA-F742-9C5C-6B23D563291E}">
      <dgm:prSet/>
      <dgm:spPr/>
      <dgm:t>
        <a:bodyPr/>
        <a:lstStyle/>
        <a:p>
          <a:endParaRPr lang="en-US">
            <a:latin typeface="Aptos" panose="020B0004020202020204" pitchFamily="34" charset="0"/>
          </a:endParaRPr>
        </a:p>
      </dgm:t>
    </dgm:pt>
    <dgm:pt modelId="{9E924278-3ED9-8C44-86E0-757C8E4C63EB}" type="sibTrans" cxnId="{6D60CDA0-25AA-F742-9C5C-6B23D563291E}">
      <dgm:prSet/>
      <dgm:spPr/>
      <dgm:t>
        <a:bodyPr/>
        <a:lstStyle/>
        <a:p>
          <a:endParaRPr lang="en-US">
            <a:latin typeface="Aptos" panose="020B0004020202020204" pitchFamily="34" charset="0"/>
          </a:endParaRPr>
        </a:p>
      </dgm:t>
    </dgm:pt>
    <dgm:pt modelId="{1FC13FD8-B1A3-064F-82C2-5CBFDB54973E}">
      <dgm:prSet phldrT="[Text]"/>
      <dgm:spPr/>
      <dgm:t>
        <a:bodyPr/>
        <a:lstStyle/>
        <a:p>
          <a:r>
            <a:rPr lang="en-US">
              <a:latin typeface="Aptos" panose="020B0004020202020204" pitchFamily="34" charset="0"/>
            </a:rPr>
            <a:t>Legal parameters</a:t>
          </a:r>
        </a:p>
      </dgm:t>
    </dgm:pt>
    <dgm:pt modelId="{438B9E01-E63A-6341-8D5E-9837D5FF34AA}" type="parTrans" cxnId="{266D5B6F-ED22-DF48-B544-F69839109043}">
      <dgm:prSet/>
      <dgm:spPr/>
      <dgm:t>
        <a:bodyPr/>
        <a:lstStyle/>
        <a:p>
          <a:endParaRPr lang="en-US">
            <a:latin typeface="Aptos" panose="020B0004020202020204" pitchFamily="34" charset="0"/>
          </a:endParaRPr>
        </a:p>
      </dgm:t>
    </dgm:pt>
    <dgm:pt modelId="{B2678C32-47C6-CA40-A876-013A56611CD8}" type="sibTrans" cxnId="{266D5B6F-ED22-DF48-B544-F69839109043}">
      <dgm:prSet/>
      <dgm:spPr/>
      <dgm:t>
        <a:bodyPr/>
        <a:lstStyle/>
        <a:p>
          <a:endParaRPr lang="en-US">
            <a:latin typeface="Aptos" panose="020B0004020202020204" pitchFamily="34" charset="0"/>
          </a:endParaRPr>
        </a:p>
      </dgm:t>
    </dgm:pt>
    <dgm:pt modelId="{CE48BD12-5FEF-2A45-AF54-6BDBA7C45B79}">
      <dgm:prSet/>
      <dgm:spPr/>
      <dgm:t>
        <a:bodyPr/>
        <a:lstStyle/>
        <a:p>
          <a:r>
            <a:rPr lang="en-US" dirty="0">
              <a:latin typeface="Aptos" panose="020B0004020202020204" pitchFamily="34" charset="0"/>
            </a:rPr>
            <a:t>Review of detailed building condition assessments</a:t>
          </a:r>
        </a:p>
      </dgm:t>
    </dgm:pt>
    <dgm:pt modelId="{70D38495-3A76-374D-A177-9DC7B6BDC6E3}" type="parTrans" cxnId="{15CDE843-55EE-1341-9173-05784768FA21}">
      <dgm:prSet/>
      <dgm:spPr/>
      <dgm:t>
        <a:bodyPr/>
        <a:lstStyle/>
        <a:p>
          <a:endParaRPr lang="en-US">
            <a:latin typeface="Aptos" panose="020B0004020202020204" pitchFamily="34" charset="0"/>
          </a:endParaRPr>
        </a:p>
      </dgm:t>
    </dgm:pt>
    <dgm:pt modelId="{0DD99743-329F-6E47-94FE-E29A8072B910}" type="sibTrans" cxnId="{15CDE843-55EE-1341-9173-05784768FA21}">
      <dgm:prSet/>
      <dgm:spPr/>
      <dgm:t>
        <a:bodyPr/>
        <a:lstStyle/>
        <a:p>
          <a:endParaRPr lang="en-US">
            <a:latin typeface="Aptos" panose="020B0004020202020204" pitchFamily="34" charset="0"/>
          </a:endParaRPr>
        </a:p>
      </dgm:t>
    </dgm:pt>
    <dgm:pt modelId="{5494F766-8841-BE4B-939F-EA75760818DA}">
      <dgm:prSet/>
      <dgm:spPr/>
      <dgm:t>
        <a:bodyPr/>
        <a:lstStyle/>
        <a:p>
          <a:r>
            <a:rPr lang="en-US" dirty="0">
              <a:latin typeface="Aptos" panose="020B0004020202020204" pitchFamily="34" charset="0"/>
            </a:rPr>
            <a:t>Landmark status and constraints </a:t>
          </a:r>
        </a:p>
      </dgm:t>
    </dgm:pt>
    <dgm:pt modelId="{86FA7C24-37EA-5148-BF20-6997D5E07F91}" type="parTrans" cxnId="{CAE49629-53AE-5149-89E4-4D04906F3E9C}">
      <dgm:prSet/>
      <dgm:spPr/>
      <dgm:t>
        <a:bodyPr/>
        <a:lstStyle/>
        <a:p>
          <a:endParaRPr lang="en-US">
            <a:latin typeface="Aptos" panose="020B0004020202020204" pitchFamily="34" charset="0"/>
          </a:endParaRPr>
        </a:p>
      </dgm:t>
    </dgm:pt>
    <dgm:pt modelId="{9AED19FE-0972-EB47-A1E1-28B134D3D364}" type="sibTrans" cxnId="{CAE49629-53AE-5149-89E4-4D04906F3E9C}">
      <dgm:prSet/>
      <dgm:spPr/>
      <dgm:t>
        <a:bodyPr/>
        <a:lstStyle/>
        <a:p>
          <a:endParaRPr lang="en-US">
            <a:latin typeface="Aptos" panose="020B0004020202020204" pitchFamily="34" charset="0"/>
          </a:endParaRPr>
        </a:p>
      </dgm:t>
    </dgm:pt>
    <dgm:pt modelId="{CB6B69FE-CC7F-AF49-8B8C-AD8A42CD5545}">
      <dgm:prSet/>
      <dgm:spPr/>
      <dgm:t>
        <a:bodyPr/>
        <a:lstStyle/>
        <a:p>
          <a:r>
            <a:rPr lang="en-US"/>
            <a:t>Must follow Ohio Revised Code in cases of building disposition</a:t>
          </a:r>
        </a:p>
      </dgm:t>
    </dgm:pt>
    <dgm:pt modelId="{1EBDDD1D-35D1-4E48-969B-5A111ACA3AB0}" type="parTrans" cxnId="{941BBF8A-E17E-C241-AE7F-7F0F9943272F}">
      <dgm:prSet/>
      <dgm:spPr/>
      <dgm:t>
        <a:bodyPr/>
        <a:lstStyle/>
        <a:p>
          <a:endParaRPr lang="en-US"/>
        </a:p>
      </dgm:t>
    </dgm:pt>
    <dgm:pt modelId="{9EC25B9B-ECFC-C944-9AB8-56C9AB0685BD}" type="sibTrans" cxnId="{941BBF8A-E17E-C241-AE7F-7F0F9943272F}">
      <dgm:prSet/>
      <dgm:spPr/>
      <dgm:t>
        <a:bodyPr/>
        <a:lstStyle/>
        <a:p>
          <a:endParaRPr lang="en-US"/>
        </a:p>
      </dgm:t>
    </dgm:pt>
    <dgm:pt modelId="{2EBA78E7-A12A-3C46-B6F7-99A075B7DF37}">
      <dgm:prSet/>
      <dgm:spPr/>
      <dgm:t>
        <a:bodyPr/>
        <a:lstStyle/>
        <a:p>
          <a:r>
            <a:rPr lang="en-US"/>
            <a:t>Have one year following close to take action</a:t>
          </a:r>
        </a:p>
      </dgm:t>
    </dgm:pt>
    <dgm:pt modelId="{B5575871-6B9F-394D-B599-AD1BB6016638}" type="parTrans" cxnId="{12700634-BDA4-9647-A46E-424481D1DF06}">
      <dgm:prSet/>
      <dgm:spPr/>
      <dgm:t>
        <a:bodyPr/>
        <a:lstStyle/>
        <a:p>
          <a:endParaRPr lang="en-US"/>
        </a:p>
      </dgm:t>
    </dgm:pt>
    <dgm:pt modelId="{9548A7CE-1EC0-9E40-97CE-ECCA42218CFA}" type="sibTrans" cxnId="{12700634-BDA4-9647-A46E-424481D1DF06}">
      <dgm:prSet/>
      <dgm:spPr/>
      <dgm:t>
        <a:bodyPr/>
        <a:lstStyle/>
        <a:p>
          <a:endParaRPr lang="en-US"/>
        </a:p>
      </dgm:t>
    </dgm:pt>
    <dgm:pt modelId="{605C8C02-62DC-CB40-98B8-768D827FA283}">
      <dgm:prSet/>
      <dgm:spPr/>
      <dgm:t>
        <a:bodyPr/>
        <a:lstStyle/>
        <a:p>
          <a:endParaRPr lang="en-US"/>
        </a:p>
      </dgm:t>
    </dgm:pt>
    <dgm:pt modelId="{54720F5B-BC93-3943-8F27-923F1EF0E89C}" type="parTrans" cxnId="{37E161CC-534F-044B-95F0-F6F753A19894}">
      <dgm:prSet/>
      <dgm:spPr/>
      <dgm:t>
        <a:bodyPr/>
        <a:lstStyle/>
        <a:p>
          <a:endParaRPr lang="en-US"/>
        </a:p>
      </dgm:t>
    </dgm:pt>
    <dgm:pt modelId="{781BB3C9-EDAA-1943-8860-BD92DE5AC5BA}" type="sibTrans" cxnId="{37E161CC-534F-044B-95F0-F6F753A19894}">
      <dgm:prSet/>
      <dgm:spPr/>
      <dgm:t>
        <a:bodyPr/>
        <a:lstStyle/>
        <a:p>
          <a:endParaRPr lang="en-US"/>
        </a:p>
      </dgm:t>
    </dgm:pt>
    <dgm:pt modelId="{3B2B37C1-F7BA-5447-9BF8-BAEB71FDEF41}">
      <dgm:prSet/>
      <dgm:spPr/>
      <dgm:t>
        <a:bodyPr/>
        <a:lstStyle/>
        <a:p>
          <a:r>
            <a:rPr lang="en-US" i="0">
              <a:solidFill>
                <a:schemeClr val="dk1"/>
              </a:solidFill>
              <a:effectLst/>
              <a:latin typeface="Calibri"/>
              <a:ea typeface="Calibri"/>
              <a:cs typeface="Calibri"/>
            </a:rPr>
            <a:t>Opportunities to enrich educational programs for the remaining school properties</a:t>
          </a:r>
          <a:endParaRPr lang="en-US"/>
        </a:p>
      </dgm:t>
    </dgm:pt>
    <dgm:pt modelId="{05483F1B-EAAC-844B-8807-4CB36E019703}" type="parTrans" cxnId="{7005B8B1-FECC-8E4B-9082-3B43CCDB6D5B}">
      <dgm:prSet/>
      <dgm:spPr/>
      <dgm:t>
        <a:bodyPr/>
        <a:lstStyle/>
        <a:p>
          <a:endParaRPr lang="en-US"/>
        </a:p>
      </dgm:t>
    </dgm:pt>
    <dgm:pt modelId="{BD61626F-440E-1A41-9755-1D85ABF73DEE}" type="sibTrans" cxnId="{7005B8B1-FECC-8E4B-9082-3B43CCDB6D5B}">
      <dgm:prSet/>
      <dgm:spPr/>
      <dgm:t>
        <a:bodyPr/>
        <a:lstStyle/>
        <a:p>
          <a:endParaRPr lang="en-US"/>
        </a:p>
      </dgm:t>
    </dgm:pt>
    <dgm:pt modelId="{517B5CDA-F31F-2D4F-BF4D-E7FCA58386ED}">
      <dgm:prSet/>
      <dgm:spPr/>
      <dgm:t>
        <a:bodyPr/>
        <a:lstStyle/>
        <a:p>
          <a:r>
            <a:rPr lang="en-US"/>
            <a:t>Administrative uses</a:t>
          </a:r>
        </a:p>
      </dgm:t>
    </dgm:pt>
    <dgm:pt modelId="{0F3B26D5-E771-C54F-975E-080FAF12D0FD}" type="parTrans" cxnId="{1CB4A328-8F85-874E-8567-E0A5A394145F}">
      <dgm:prSet/>
      <dgm:spPr/>
      <dgm:t>
        <a:bodyPr/>
        <a:lstStyle/>
        <a:p>
          <a:endParaRPr lang="en-US"/>
        </a:p>
      </dgm:t>
    </dgm:pt>
    <dgm:pt modelId="{94B22C5A-CB49-4348-A625-559173F71D5E}" type="sibTrans" cxnId="{1CB4A328-8F85-874E-8567-E0A5A394145F}">
      <dgm:prSet/>
      <dgm:spPr/>
      <dgm:t>
        <a:bodyPr/>
        <a:lstStyle/>
        <a:p>
          <a:endParaRPr lang="en-US"/>
        </a:p>
      </dgm:t>
    </dgm:pt>
    <dgm:pt modelId="{1E40291D-A257-7847-B1C7-5010899E7D9D}">
      <dgm:prSet/>
      <dgm:spPr/>
      <dgm:t>
        <a:bodyPr/>
        <a:lstStyle/>
        <a:p>
          <a:r>
            <a:rPr lang="en-US"/>
            <a:t>Part of broader economic mobility strategy led by the City</a:t>
          </a:r>
        </a:p>
      </dgm:t>
    </dgm:pt>
    <dgm:pt modelId="{00BD01AF-79E7-B844-84C2-9B367384D252}" type="parTrans" cxnId="{1B34FD87-0054-E040-A7AF-E25FD4255AEC}">
      <dgm:prSet/>
      <dgm:spPr/>
      <dgm:t>
        <a:bodyPr/>
        <a:lstStyle/>
        <a:p>
          <a:endParaRPr lang="en-US"/>
        </a:p>
      </dgm:t>
    </dgm:pt>
    <dgm:pt modelId="{4B1DA3D9-8933-0A47-8E9C-F9D616EBA28B}" type="sibTrans" cxnId="{1B34FD87-0054-E040-A7AF-E25FD4255AEC}">
      <dgm:prSet/>
      <dgm:spPr/>
      <dgm:t>
        <a:bodyPr/>
        <a:lstStyle/>
        <a:p>
          <a:endParaRPr lang="en-US"/>
        </a:p>
      </dgm:t>
    </dgm:pt>
    <dgm:pt modelId="{EBA4CA9B-49B1-4C19-9E39-71FC254089FD}">
      <dgm:prSet phldr="0"/>
      <dgm:spPr/>
      <dgm:t>
        <a:bodyPr/>
        <a:lstStyle/>
        <a:p>
          <a:pPr rtl="0"/>
          <a:r>
            <a:rPr lang="en-US" err="1">
              <a:latin typeface="Calibri Light" panose="020F0302020204030204"/>
            </a:rPr>
            <a:t>Exte</a:t>
          </a:r>
          <a:r>
            <a:rPr lang="en-US">
              <a:latin typeface="Calibri Light" panose="020F0302020204030204"/>
            </a:rPr>
            <a:t>nsive opportunities for community members to provide input</a:t>
          </a:r>
        </a:p>
      </dgm:t>
    </dgm:pt>
    <dgm:pt modelId="{1CE4CAE7-47DE-4AB5-AF51-37BE076348DF}" type="parTrans" cxnId="{DD6AC398-D689-41F0-9F30-426EC2E7FE09}">
      <dgm:prSet/>
      <dgm:spPr/>
    </dgm:pt>
    <dgm:pt modelId="{869D7200-100A-4CC0-BCF4-267F10359225}" type="sibTrans" cxnId="{DD6AC398-D689-41F0-9F30-426EC2E7FE09}">
      <dgm:prSet/>
      <dgm:spPr/>
    </dgm:pt>
    <dgm:pt modelId="{AAD1DD19-8145-984B-AEE0-23C5730AE7B2}" type="pres">
      <dgm:prSet presAssocID="{1AC9E5F6-9DB6-E844-B7D9-FEBC97EF64E6}" presName="cycleMatrixDiagram" presStyleCnt="0">
        <dgm:presLayoutVars>
          <dgm:chMax val="1"/>
          <dgm:dir/>
          <dgm:animLvl val="lvl"/>
          <dgm:resizeHandles val="exact"/>
        </dgm:presLayoutVars>
      </dgm:prSet>
      <dgm:spPr/>
    </dgm:pt>
    <dgm:pt modelId="{E15551D2-3530-DC49-92B9-6BA736255AEF}" type="pres">
      <dgm:prSet presAssocID="{1AC9E5F6-9DB6-E844-B7D9-FEBC97EF64E6}" presName="children" presStyleCnt="0"/>
      <dgm:spPr/>
    </dgm:pt>
    <dgm:pt modelId="{E0E4641A-49E1-734A-8891-454EB67F0750}" type="pres">
      <dgm:prSet presAssocID="{1AC9E5F6-9DB6-E844-B7D9-FEBC97EF64E6}" presName="child1group" presStyleCnt="0"/>
      <dgm:spPr/>
    </dgm:pt>
    <dgm:pt modelId="{104A0CD0-FEF7-DB42-8AC4-6D820FF142D4}" type="pres">
      <dgm:prSet presAssocID="{1AC9E5F6-9DB6-E844-B7D9-FEBC97EF64E6}" presName="child1" presStyleLbl="bgAcc1" presStyleIdx="0" presStyleCnt="4"/>
      <dgm:spPr/>
    </dgm:pt>
    <dgm:pt modelId="{4BF96294-ECE9-5E47-9D75-0AAB0428EE6D}" type="pres">
      <dgm:prSet presAssocID="{1AC9E5F6-9DB6-E844-B7D9-FEBC97EF64E6}" presName="child1Text" presStyleLbl="bgAcc1" presStyleIdx="0" presStyleCnt="4">
        <dgm:presLayoutVars>
          <dgm:bulletEnabled val="1"/>
        </dgm:presLayoutVars>
      </dgm:prSet>
      <dgm:spPr/>
    </dgm:pt>
    <dgm:pt modelId="{A7C3AD47-AD70-7C41-82EE-75221A2185EE}" type="pres">
      <dgm:prSet presAssocID="{1AC9E5F6-9DB6-E844-B7D9-FEBC97EF64E6}" presName="child2group" presStyleCnt="0"/>
      <dgm:spPr/>
    </dgm:pt>
    <dgm:pt modelId="{44CB77FC-FFF5-8140-9EB7-F7F183704710}" type="pres">
      <dgm:prSet presAssocID="{1AC9E5F6-9DB6-E844-B7D9-FEBC97EF64E6}" presName="child2" presStyleLbl="bgAcc1" presStyleIdx="1" presStyleCnt="4"/>
      <dgm:spPr/>
    </dgm:pt>
    <dgm:pt modelId="{B945B61D-AEAD-0C4E-B552-426F28A2316A}" type="pres">
      <dgm:prSet presAssocID="{1AC9E5F6-9DB6-E844-B7D9-FEBC97EF64E6}" presName="child2Text" presStyleLbl="bgAcc1" presStyleIdx="1" presStyleCnt="4">
        <dgm:presLayoutVars>
          <dgm:bulletEnabled val="1"/>
        </dgm:presLayoutVars>
      </dgm:prSet>
      <dgm:spPr/>
    </dgm:pt>
    <dgm:pt modelId="{5A9E0B4B-8CB3-AD40-A810-A90DEB9F2686}" type="pres">
      <dgm:prSet presAssocID="{1AC9E5F6-9DB6-E844-B7D9-FEBC97EF64E6}" presName="child3group" presStyleCnt="0"/>
      <dgm:spPr/>
    </dgm:pt>
    <dgm:pt modelId="{CBD7C77C-B3E5-AF49-A900-77655CAC9821}" type="pres">
      <dgm:prSet presAssocID="{1AC9E5F6-9DB6-E844-B7D9-FEBC97EF64E6}" presName="child3" presStyleLbl="bgAcc1" presStyleIdx="2" presStyleCnt="4"/>
      <dgm:spPr/>
    </dgm:pt>
    <dgm:pt modelId="{16B3D44B-69C6-6346-8E90-6001444EF258}" type="pres">
      <dgm:prSet presAssocID="{1AC9E5F6-9DB6-E844-B7D9-FEBC97EF64E6}" presName="child3Text" presStyleLbl="bgAcc1" presStyleIdx="2" presStyleCnt="4">
        <dgm:presLayoutVars>
          <dgm:bulletEnabled val="1"/>
        </dgm:presLayoutVars>
      </dgm:prSet>
      <dgm:spPr/>
    </dgm:pt>
    <dgm:pt modelId="{38E23586-C98C-D04A-8FF6-5B0FB1B08766}" type="pres">
      <dgm:prSet presAssocID="{1AC9E5F6-9DB6-E844-B7D9-FEBC97EF64E6}" presName="child4group" presStyleCnt="0"/>
      <dgm:spPr/>
    </dgm:pt>
    <dgm:pt modelId="{E118AB4D-F584-ED45-836C-CA597A40B180}" type="pres">
      <dgm:prSet presAssocID="{1AC9E5F6-9DB6-E844-B7D9-FEBC97EF64E6}" presName="child4" presStyleLbl="bgAcc1" presStyleIdx="3" presStyleCnt="4"/>
      <dgm:spPr/>
    </dgm:pt>
    <dgm:pt modelId="{2287AE11-4838-614A-A57C-26F7CF79FDB4}" type="pres">
      <dgm:prSet presAssocID="{1AC9E5F6-9DB6-E844-B7D9-FEBC97EF64E6}" presName="child4Text" presStyleLbl="bgAcc1" presStyleIdx="3" presStyleCnt="4">
        <dgm:presLayoutVars>
          <dgm:bulletEnabled val="1"/>
        </dgm:presLayoutVars>
      </dgm:prSet>
      <dgm:spPr/>
    </dgm:pt>
    <dgm:pt modelId="{57959631-4540-3F42-BC87-D20E86CE75DC}" type="pres">
      <dgm:prSet presAssocID="{1AC9E5F6-9DB6-E844-B7D9-FEBC97EF64E6}" presName="childPlaceholder" presStyleCnt="0"/>
      <dgm:spPr/>
    </dgm:pt>
    <dgm:pt modelId="{D096437D-067F-3F4E-BF7A-9C33DD213940}" type="pres">
      <dgm:prSet presAssocID="{1AC9E5F6-9DB6-E844-B7D9-FEBC97EF64E6}" presName="circle" presStyleCnt="0"/>
      <dgm:spPr/>
    </dgm:pt>
    <dgm:pt modelId="{48536297-320C-1F45-9B27-F69CEF63CACA}" type="pres">
      <dgm:prSet presAssocID="{1AC9E5F6-9DB6-E844-B7D9-FEBC97EF64E6}" presName="quadrant1" presStyleLbl="node1" presStyleIdx="0" presStyleCnt="4">
        <dgm:presLayoutVars>
          <dgm:chMax val="1"/>
          <dgm:bulletEnabled val="1"/>
        </dgm:presLayoutVars>
      </dgm:prSet>
      <dgm:spPr/>
    </dgm:pt>
    <dgm:pt modelId="{668A3FFE-B571-4E44-AE5F-56891F856DE9}" type="pres">
      <dgm:prSet presAssocID="{1AC9E5F6-9DB6-E844-B7D9-FEBC97EF64E6}" presName="quadrant2" presStyleLbl="node1" presStyleIdx="1" presStyleCnt="4">
        <dgm:presLayoutVars>
          <dgm:chMax val="1"/>
          <dgm:bulletEnabled val="1"/>
        </dgm:presLayoutVars>
      </dgm:prSet>
      <dgm:spPr/>
    </dgm:pt>
    <dgm:pt modelId="{6476D29A-38AC-2D41-9FD8-7FE6C83CA449}" type="pres">
      <dgm:prSet presAssocID="{1AC9E5F6-9DB6-E844-B7D9-FEBC97EF64E6}" presName="quadrant3" presStyleLbl="node1" presStyleIdx="2" presStyleCnt="4">
        <dgm:presLayoutVars>
          <dgm:chMax val="1"/>
          <dgm:bulletEnabled val="1"/>
        </dgm:presLayoutVars>
      </dgm:prSet>
      <dgm:spPr/>
    </dgm:pt>
    <dgm:pt modelId="{7594D114-9D05-1349-BD26-9E2611814A9F}" type="pres">
      <dgm:prSet presAssocID="{1AC9E5F6-9DB6-E844-B7D9-FEBC97EF64E6}" presName="quadrant4" presStyleLbl="node1" presStyleIdx="3" presStyleCnt="4">
        <dgm:presLayoutVars>
          <dgm:chMax val="1"/>
          <dgm:bulletEnabled val="1"/>
        </dgm:presLayoutVars>
      </dgm:prSet>
      <dgm:spPr/>
    </dgm:pt>
    <dgm:pt modelId="{C25D0EE2-20C6-984F-99E0-38D5FB94EB1E}" type="pres">
      <dgm:prSet presAssocID="{1AC9E5F6-9DB6-E844-B7D9-FEBC97EF64E6}" presName="quadrantPlaceholder" presStyleCnt="0"/>
      <dgm:spPr/>
    </dgm:pt>
    <dgm:pt modelId="{7695F535-EFE6-D94A-9D2F-CC95041C0E2D}" type="pres">
      <dgm:prSet presAssocID="{1AC9E5F6-9DB6-E844-B7D9-FEBC97EF64E6}" presName="center1" presStyleLbl="fgShp" presStyleIdx="0" presStyleCnt="2"/>
      <dgm:spPr/>
    </dgm:pt>
    <dgm:pt modelId="{771346CB-3C33-3741-918B-B15483987891}" type="pres">
      <dgm:prSet presAssocID="{1AC9E5F6-9DB6-E844-B7D9-FEBC97EF64E6}" presName="center2" presStyleLbl="fgShp" presStyleIdx="1" presStyleCnt="2"/>
      <dgm:spPr/>
    </dgm:pt>
  </dgm:ptLst>
  <dgm:cxnLst>
    <dgm:cxn modelId="{D3F2BD00-8C5B-E243-A212-D4ED322C59D6}" type="presOf" srcId="{01B374D6-9640-EA41-AC57-A0F9B6939BB5}" destId="{6476D29A-38AC-2D41-9FD8-7FE6C83CA449}" srcOrd="0" destOrd="0" presId="urn:microsoft.com/office/officeart/2005/8/layout/cycle4"/>
    <dgm:cxn modelId="{A3CEE910-4CF1-B243-9BF5-F8D665B943F0}" type="presOf" srcId="{CB6B69FE-CC7F-AF49-8B8C-AD8A42CD5545}" destId="{44CB77FC-FFF5-8140-9EB7-F7F183704710}" srcOrd="0" destOrd="0" presId="urn:microsoft.com/office/officeart/2005/8/layout/cycle4"/>
    <dgm:cxn modelId="{00A3CA11-DAD1-E049-9BA8-0A503D08D49D}" type="presOf" srcId="{517B5CDA-F31F-2D4F-BF4D-E7FCA58386ED}" destId="{CBD7C77C-B3E5-AF49-A900-77655CAC9821}" srcOrd="0" destOrd="2" presId="urn:microsoft.com/office/officeart/2005/8/layout/cycle4"/>
    <dgm:cxn modelId="{9B602915-B512-764C-8C8F-0E3DB25DF9F6}" type="presOf" srcId="{2EBA78E7-A12A-3C46-B6F7-99A075B7DF37}" destId="{44CB77FC-FFF5-8140-9EB7-F7F183704710}" srcOrd="0" destOrd="1" presId="urn:microsoft.com/office/officeart/2005/8/layout/cycle4"/>
    <dgm:cxn modelId="{2C413215-4740-8449-BC07-4D8972774E0C}" type="presOf" srcId="{3B2B37C1-F7BA-5447-9BF8-BAEB71FDEF41}" destId="{CBD7C77C-B3E5-AF49-A900-77655CAC9821}" srcOrd="0" destOrd="1" presId="urn:microsoft.com/office/officeart/2005/8/layout/cycle4"/>
    <dgm:cxn modelId="{6306C721-BA34-E74B-BF0D-0B66489FAA2B}" type="presOf" srcId="{3B2B37C1-F7BA-5447-9BF8-BAEB71FDEF41}" destId="{16B3D44B-69C6-6346-8E90-6001444EF258}" srcOrd="1" destOrd="1" presId="urn:microsoft.com/office/officeart/2005/8/layout/cycle4"/>
    <dgm:cxn modelId="{1CB4A328-8F85-874E-8567-E0A5A394145F}" srcId="{01B374D6-9640-EA41-AC57-A0F9B6939BB5}" destId="{517B5CDA-F31F-2D4F-BF4D-E7FCA58386ED}" srcOrd="2" destOrd="0" parTransId="{0F3B26D5-E771-C54F-975E-080FAF12D0FD}" sibTransId="{94B22C5A-CB49-4348-A625-559173F71D5E}"/>
    <dgm:cxn modelId="{CAE49629-53AE-5149-89E4-4D04906F3E9C}" srcId="{2B98AF32-D814-D94C-881B-44EEE7824B59}" destId="{5494F766-8841-BE4B-939F-EA75760818DA}" srcOrd="1" destOrd="0" parTransId="{86FA7C24-37EA-5148-BF20-6997D5E07F91}" sibTransId="{9AED19FE-0972-EB47-A1E1-28B134D3D364}"/>
    <dgm:cxn modelId="{12700634-BDA4-9647-A46E-424481D1DF06}" srcId="{1FC13FD8-B1A3-064F-82C2-5CBFDB54973E}" destId="{2EBA78E7-A12A-3C46-B6F7-99A075B7DF37}" srcOrd="1" destOrd="0" parTransId="{B5575871-6B9F-394D-B599-AD1BB6016638}" sibTransId="{9548A7CE-1EC0-9E40-97CE-ECCA42218CFA}"/>
    <dgm:cxn modelId="{01662434-7092-BB4C-8864-967B24B4680C}" type="presOf" srcId="{CE48BD12-5FEF-2A45-AF54-6BDBA7C45B79}" destId="{4BF96294-ECE9-5E47-9D75-0AAB0428EE6D}" srcOrd="1" destOrd="0" presId="urn:microsoft.com/office/officeart/2005/8/layout/cycle4"/>
    <dgm:cxn modelId="{4E711A3F-9C3E-9A4F-9B31-7DBAC9ED56C9}" type="presOf" srcId="{1E40291D-A257-7847-B1C7-5010899E7D9D}" destId="{2287AE11-4838-614A-A57C-26F7CF79FDB4}" srcOrd="1" destOrd="0" presId="urn:microsoft.com/office/officeart/2005/8/layout/cycle4"/>
    <dgm:cxn modelId="{15CDE843-55EE-1341-9173-05784768FA21}" srcId="{2B98AF32-D814-D94C-881B-44EEE7824B59}" destId="{CE48BD12-5FEF-2A45-AF54-6BDBA7C45B79}" srcOrd="0" destOrd="0" parTransId="{70D38495-3A76-374D-A177-9DC7B6BDC6E3}" sibTransId="{0DD99743-329F-6E47-94FE-E29A8072B910}"/>
    <dgm:cxn modelId="{639C7C48-0C3C-CD4D-A2DB-232F9B39821F}" type="presOf" srcId="{5494F766-8841-BE4B-939F-EA75760818DA}" destId="{104A0CD0-FEF7-DB42-8AC4-6D820FF142D4}" srcOrd="0" destOrd="1" presId="urn:microsoft.com/office/officeart/2005/8/layout/cycle4"/>
    <dgm:cxn modelId="{266D5B6F-ED22-DF48-B544-F69839109043}" srcId="{1AC9E5F6-9DB6-E844-B7D9-FEBC97EF64E6}" destId="{1FC13FD8-B1A3-064F-82C2-5CBFDB54973E}" srcOrd="1" destOrd="0" parTransId="{438B9E01-E63A-6341-8D5E-9837D5FF34AA}" sibTransId="{B2678C32-47C6-CA40-A876-013A56611CD8}"/>
    <dgm:cxn modelId="{F946C956-D745-5A4D-97F2-2FF766743BD0}" type="presOf" srcId="{1E40291D-A257-7847-B1C7-5010899E7D9D}" destId="{E118AB4D-F584-ED45-836C-CA597A40B180}" srcOrd="0" destOrd="0" presId="urn:microsoft.com/office/officeart/2005/8/layout/cycle4"/>
    <dgm:cxn modelId="{4A8F0C58-C1A9-C84E-B333-132E0DD5B3B2}" srcId="{1AC9E5F6-9DB6-E844-B7D9-FEBC97EF64E6}" destId="{11F0DA9F-8584-AC4E-9D67-842960D4F03A}" srcOrd="3" destOrd="0" parTransId="{747BCEE1-8102-B349-ACC7-E9E1987C7C09}" sibTransId="{9E9110AC-5C7A-F344-AF0E-CD443AD01A8F}"/>
    <dgm:cxn modelId="{D9916E82-6AA2-8942-A189-2B31ADCDFF48}" type="presOf" srcId="{1FC13FD8-B1A3-064F-82C2-5CBFDB54973E}" destId="{668A3FFE-B571-4E44-AE5F-56891F856DE9}" srcOrd="0" destOrd="0" presId="urn:microsoft.com/office/officeart/2005/8/layout/cycle4"/>
    <dgm:cxn modelId="{BC983A83-3969-5E40-ADE9-99A3D2A7C409}" type="presOf" srcId="{605C8C02-62DC-CB40-98B8-768D827FA283}" destId="{16B3D44B-69C6-6346-8E90-6001444EF258}" srcOrd="1" destOrd="0" presId="urn:microsoft.com/office/officeart/2005/8/layout/cycle4"/>
    <dgm:cxn modelId="{1B34FD87-0054-E040-A7AF-E25FD4255AEC}" srcId="{11F0DA9F-8584-AC4E-9D67-842960D4F03A}" destId="{1E40291D-A257-7847-B1C7-5010899E7D9D}" srcOrd="0" destOrd="0" parTransId="{00BD01AF-79E7-B844-84C2-9B367384D252}" sibTransId="{4B1DA3D9-8933-0A47-8E9C-F9D616EBA28B}"/>
    <dgm:cxn modelId="{941BBF8A-E17E-C241-AE7F-7F0F9943272F}" srcId="{1FC13FD8-B1A3-064F-82C2-5CBFDB54973E}" destId="{CB6B69FE-CC7F-AF49-8B8C-AD8A42CD5545}" srcOrd="0" destOrd="0" parTransId="{1EBDDD1D-35D1-4E48-969B-5A111ACA3AB0}" sibTransId="{9EC25B9B-ECFC-C944-9AB8-56C9AB0685BD}"/>
    <dgm:cxn modelId="{3F310A8B-42E1-4449-8F6E-D279B1BC4F7F}" srcId="{1AC9E5F6-9DB6-E844-B7D9-FEBC97EF64E6}" destId="{2B98AF32-D814-D94C-881B-44EEE7824B59}" srcOrd="0" destOrd="0" parTransId="{B7B4F522-7ADB-AB4C-9F3D-FA55B9F7936E}" sibTransId="{B01E54D5-68F3-884E-B897-C35D9871C3EA}"/>
    <dgm:cxn modelId="{EB0AFA92-54B9-8348-9F80-BEE963A21FC3}" type="presOf" srcId="{CE48BD12-5FEF-2A45-AF54-6BDBA7C45B79}" destId="{104A0CD0-FEF7-DB42-8AC4-6D820FF142D4}" srcOrd="0" destOrd="0" presId="urn:microsoft.com/office/officeart/2005/8/layout/cycle4"/>
    <dgm:cxn modelId="{9C09E896-568E-CF4C-9F55-F8FCA3A2EB8A}" type="presOf" srcId="{CB6B69FE-CC7F-AF49-8B8C-AD8A42CD5545}" destId="{B945B61D-AEAD-0C4E-B552-426F28A2316A}" srcOrd="1" destOrd="0" presId="urn:microsoft.com/office/officeart/2005/8/layout/cycle4"/>
    <dgm:cxn modelId="{DD6AC398-D689-41F0-9F30-426EC2E7FE09}" srcId="{11F0DA9F-8584-AC4E-9D67-842960D4F03A}" destId="{EBA4CA9B-49B1-4C19-9E39-71FC254089FD}" srcOrd="1" destOrd="0" parTransId="{1CE4CAE7-47DE-4AB5-AF51-37BE076348DF}" sibTransId="{869D7200-100A-4CC0-BCF4-267F10359225}"/>
    <dgm:cxn modelId="{6D60CDA0-25AA-F742-9C5C-6B23D563291E}" srcId="{1AC9E5F6-9DB6-E844-B7D9-FEBC97EF64E6}" destId="{01B374D6-9640-EA41-AC57-A0F9B6939BB5}" srcOrd="2" destOrd="0" parTransId="{7AEEBA2D-F918-1B46-AA64-A433D3A78907}" sibTransId="{9E924278-3ED9-8C44-86E0-757C8E4C63EB}"/>
    <dgm:cxn modelId="{625FE4A2-C77B-AC42-8339-3AEDB4080221}" type="presOf" srcId="{605C8C02-62DC-CB40-98B8-768D827FA283}" destId="{CBD7C77C-B3E5-AF49-A900-77655CAC9821}" srcOrd="0" destOrd="0" presId="urn:microsoft.com/office/officeart/2005/8/layout/cycle4"/>
    <dgm:cxn modelId="{7005B8B1-FECC-8E4B-9082-3B43CCDB6D5B}" srcId="{01B374D6-9640-EA41-AC57-A0F9B6939BB5}" destId="{3B2B37C1-F7BA-5447-9BF8-BAEB71FDEF41}" srcOrd="1" destOrd="0" parTransId="{05483F1B-EAAC-844B-8807-4CB36E019703}" sibTransId="{BD61626F-440E-1A41-9755-1D85ABF73DEE}"/>
    <dgm:cxn modelId="{F30225B8-8B25-FC4B-B6BC-75D68A585FCF}" type="presOf" srcId="{2B98AF32-D814-D94C-881B-44EEE7824B59}" destId="{48536297-320C-1F45-9B27-F69CEF63CACA}" srcOrd="0" destOrd="0" presId="urn:microsoft.com/office/officeart/2005/8/layout/cycle4"/>
    <dgm:cxn modelId="{7FD518BB-EFBC-48C3-BF9A-957459811942}" type="presOf" srcId="{EBA4CA9B-49B1-4C19-9E39-71FC254089FD}" destId="{2287AE11-4838-614A-A57C-26F7CF79FDB4}" srcOrd="1" destOrd="1" presId="urn:microsoft.com/office/officeart/2005/8/layout/cycle4"/>
    <dgm:cxn modelId="{3AF7CECB-EBA6-FD48-B68B-D736C94FB026}" type="presOf" srcId="{2EBA78E7-A12A-3C46-B6F7-99A075B7DF37}" destId="{B945B61D-AEAD-0C4E-B552-426F28A2316A}" srcOrd="1" destOrd="1" presId="urn:microsoft.com/office/officeart/2005/8/layout/cycle4"/>
    <dgm:cxn modelId="{37E161CC-534F-044B-95F0-F6F753A19894}" srcId="{01B374D6-9640-EA41-AC57-A0F9B6939BB5}" destId="{605C8C02-62DC-CB40-98B8-768D827FA283}" srcOrd="0" destOrd="0" parTransId="{54720F5B-BC93-3943-8F27-923F1EF0E89C}" sibTransId="{781BB3C9-EDAA-1943-8860-BD92DE5AC5BA}"/>
    <dgm:cxn modelId="{BB6D81CC-FC84-48C8-9879-88418B27EFBA}" type="presOf" srcId="{EBA4CA9B-49B1-4C19-9E39-71FC254089FD}" destId="{E118AB4D-F584-ED45-836C-CA597A40B180}" srcOrd="0" destOrd="1" presId="urn:microsoft.com/office/officeart/2005/8/layout/cycle4"/>
    <dgm:cxn modelId="{078610D4-98D9-E44B-AE8C-8F2444A64DEC}" type="presOf" srcId="{5494F766-8841-BE4B-939F-EA75760818DA}" destId="{4BF96294-ECE9-5E47-9D75-0AAB0428EE6D}" srcOrd="1" destOrd="1" presId="urn:microsoft.com/office/officeart/2005/8/layout/cycle4"/>
    <dgm:cxn modelId="{F8F0C6D4-BACC-BF48-8331-3081C6627287}" type="presOf" srcId="{11F0DA9F-8584-AC4E-9D67-842960D4F03A}" destId="{7594D114-9D05-1349-BD26-9E2611814A9F}" srcOrd="0" destOrd="0" presId="urn:microsoft.com/office/officeart/2005/8/layout/cycle4"/>
    <dgm:cxn modelId="{4DE097D7-BCBD-944B-B705-EEB73DEF3395}" type="presOf" srcId="{1AC9E5F6-9DB6-E844-B7D9-FEBC97EF64E6}" destId="{AAD1DD19-8145-984B-AEE0-23C5730AE7B2}" srcOrd="0" destOrd="0" presId="urn:microsoft.com/office/officeart/2005/8/layout/cycle4"/>
    <dgm:cxn modelId="{B54C0CF0-AA6C-1540-A163-ACD675A43C3A}" type="presOf" srcId="{517B5CDA-F31F-2D4F-BF4D-E7FCA58386ED}" destId="{16B3D44B-69C6-6346-8E90-6001444EF258}" srcOrd="1" destOrd="2" presId="urn:microsoft.com/office/officeart/2005/8/layout/cycle4"/>
    <dgm:cxn modelId="{D54BFF55-3D23-FC4D-B24D-CC33C322E668}" type="presParOf" srcId="{AAD1DD19-8145-984B-AEE0-23C5730AE7B2}" destId="{E15551D2-3530-DC49-92B9-6BA736255AEF}" srcOrd="0" destOrd="0" presId="urn:microsoft.com/office/officeart/2005/8/layout/cycle4"/>
    <dgm:cxn modelId="{B26B9D87-D632-AF47-A501-1A10CC0198D1}" type="presParOf" srcId="{E15551D2-3530-DC49-92B9-6BA736255AEF}" destId="{E0E4641A-49E1-734A-8891-454EB67F0750}" srcOrd="0" destOrd="0" presId="urn:microsoft.com/office/officeart/2005/8/layout/cycle4"/>
    <dgm:cxn modelId="{8417E26B-FD6B-7140-B2DC-5D9DC60E2644}" type="presParOf" srcId="{E0E4641A-49E1-734A-8891-454EB67F0750}" destId="{104A0CD0-FEF7-DB42-8AC4-6D820FF142D4}" srcOrd="0" destOrd="0" presId="urn:microsoft.com/office/officeart/2005/8/layout/cycle4"/>
    <dgm:cxn modelId="{3DA588EA-7E78-DB4C-9A5B-CFF409D05660}" type="presParOf" srcId="{E0E4641A-49E1-734A-8891-454EB67F0750}" destId="{4BF96294-ECE9-5E47-9D75-0AAB0428EE6D}" srcOrd="1" destOrd="0" presId="urn:microsoft.com/office/officeart/2005/8/layout/cycle4"/>
    <dgm:cxn modelId="{9F36B954-3520-2448-9A40-184431FF9EF0}" type="presParOf" srcId="{E15551D2-3530-DC49-92B9-6BA736255AEF}" destId="{A7C3AD47-AD70-7C41-82EE-75221A2185EE}" srcOrd="1" destOrd="0" presId="urn:microsoft.com/office/officeart/2005/8/layout/cycle4"/>
    <dgm:cxn modelId="{D8ED9FED-2371-1440-9C32-4E78555B55FA}" type="presParOf" srcId="{A7C3AD47-AD70-7C41-82EE-75221A2185EE}" destId="{44CB77FC-FFF5-8140-9EB7-F7F183704710}" srcOrd="0" destOrd="0" presId="urn:microsoft.com/office/officeart/2005/8/layout/cycle4"/>
    <dgm:cxn modelId="{201CA946-045F-6542-8053-841A9EAB08BA}" type="presParOf" srcId="{A7C3AD47-AD70-7C41-82EE-75221A2185EE}" destId="{B945B61D-AEAD-0C4E-B552-426F28A2316A}" srcOrd="1" destOrd="0" presId="urn:microsoft.com/office/officeart/2005/8/layout/cycle4"/>
    <dgm:cxn modelId="{F3EB10ED-49C5-F140-BD9A-8B842D573881}" type="presParOf" srcId="{E15551D2-3530-DC49-92B9-6BA736255AEF}" destId="{5A9E0B4B-8CB3-AD40-A810-A90DEB9F2686}" srcOrd="2" destOrd="0" presId="urn:microsoft.com/office/officeart/2005/8/layout/cycle4"/>
    <dgm:cxn modelId="{DE3206D3-9B74-F946-9490-0BA120167CC3}" type="presParOf" srcId="{5A9E0B4B-8CB3-AD40-A810-A90DEB9F2686}" destId="{CBD7C77C-B3E5-AF49-A900-77655CAC9821}" srcOrd="0" destOrd="0" presId="urn:microsoft.com/office/officeart/2005/8/layout/cycle4"/>
    <dgm:cxn modelId="{324E1CD3-77D5-5042-96FA-B7E161C08AFA}" type="presParOf" srcId="{5A9E0B4B-8CB3-AD40-A810-A90DEB9F2686}" destId="{16B3D44B-69C6-6346-8E90-6001444EF258}" srcOrd="1" destOrd="0" presId="urn:microsoft.com/office/officeart/2005/8/layout/cycle4"/>
    <dgm:cxn modelId="{C8978A57-A97D-5040-BF3E-BC4798E84218}" type="presParOf" srcId="{E15551D2-3530-DC49-92B9-6BA736255AEF}" destId="{38E23586-C98C-D04A-8FF6-5B0FB1B08766}" srcOrd="3" destOrd="0" presId="urn:microsoft.com/office/officeart/2005/8/layout/cycle4"/>
    <dgm:cxn modelId="{A399F7D9-D27A-E241-B891-C2B7B986B726}" type="presParOf" srcId="{38E23586-C98C-D04A-8FF6-5B0FB1B08766}" destId="{E118AB4D-F584-ED45-836C-CA597A40B180}" srcOrd="0" destOrd="0" presId="urn:microsoft.com/office/officeart/2005/8/layout/cycle4"/>
    <dgm:cxn modelId="{99195786-73D7-6343-85A6-4ABD72BA7986}" type="presParOf" srcId="{38E23586-C98C-D04A-8FF6-5B0FB1B08766}" destId="{2287AE11-4838-614A-A57C-26F7CF79FDB4}" srcOrd="1" destOrd="0" presId="urn:microsoft.com/office/officeart/2005/8/layout/cycle4"/>
    <dgm:cxn modelId="{C815E855-7991-FB45-BBEF-732797C80FF3}" type="presParOf" srcId="{E15551D2-3530-DC49-92B9-6BA736255AEF}" destId="{57959631-4540-3F42-BC87-D20E86CE75DC}" srcOrd="4" destOrd="0" presId="urn:microsoft.com/office/officeart/2005/8/layout/cycle4"/>
    <dgm:cxn modelId="{80405E4D-38BC-7341-B31A-2E00AE6CCDF1}" type="presParOf" srcId="{AAD1DD19-8145-984B-AEE0-23C5730AE7B2}" destId="{D096437D-067F-3F4E-BF7A-9C33DD213940}" srcOrd="1" destOrd="0" presId="urn:microsoft.com/office/officeart/2005/8/layout/cycle4"/>
    <dgm:cxn modelId="{6F30A290-6BEB-5443-9296-5EA2C359210F}" type="presParOf" srcId="{D096437D-067F-3F4E-BF7A-9C33DD213940}" destId="{48536297-320C-1F45-9B27-F69CEF63CACA}" srcOrd="0" destOrd="0" presId="urn:microsoft.com/office/officeart/2005/8/layout/cycle4"/>
    <dgm:cxn modelId="{0F1EDB44-A68C-9141-9EBE-DAF00D3E6B11}" type="presParOf" srcId="{D096437D-067F-3F4E-BF7A-9C33DD213940}" destId="{668A3FFE-B571-4E44-AE5F-56891F856DE9}" srcOrd="1" destOrd="0" presId="urn:microsoft.com/office/officeart/2005/8/layout/cycle4"/>
    <dgm:cxn modelId="{03649513-0650-874C-A2F4-A332894F845C}" type="presParOf" srcId="{D096437D-067F-3F4E-BF7A-9C33DD213940}" destId="{6476D29A-38AC-2D41-9FD8-7FE6C83CA449}" srcOrd="2" destOrd="0" presId="urn:microsoft.com/office/officeart/2005/8/layout/cycle4"/>
    <dgm:cxn modelId="{1573D7E7-1173-7743-AAD5-909EEE734357}" type="presParOf" srcId="{D096437D-067F-3F4E-BF7A-9C33DD213940}" destId="{7594D114-9D05-1349-BD26-9E2611814A9F}" srcOrd="3" destOrd="0" presId="urn:microsoft.com/office/officeart/2005/8/layout/cycle4"/>
    <dgm:cxn modelId="{BF11C223-B0A9-8E4D-A5D8-CCE1DC7ABE88}" type="presParOf" srcId="{D096437D-067F-3F4E-BF7A-9C33DD213940}" destId="{C25D0EE2-20C6-984F-99E0-38D5FB94EB1E}" srcOrd="4" destOrd="0" presId="urn:microsoft.com/office/officeart/2005/8/layout/cycle4"/>
    <dgm:cxn modelId="{7BC5D040-7842-1A4F-B818-52606AF19BB5}" type="presParOf" srcId="{AAD1DD19-8145-984B-AEE0-23C5730AE7B2}" destId="{7695F535-EFE6-D94A-9D2F-CC95041C0E2D}" srcOrd="2" destOrd="0" presId="urn:microsoft.com/office/officeart/2005/8/layout/cycle4"/>
    <dgm:cxn modelId="{511651F1-310D-8848-8F37-EDD8BE94E187}" type="presParOf" srcId="{AAD1DD19-8145-984B-AEE0-23C5730AE7B2}" destId="{771346CB-3C33-3741-918B-B15483987891}"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083B7F-2110-43F5-B4B8-CDB8C4AFBFD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314D45-7891-4813-98CA-A2BA435CDBCB}">
      <dgm:prSet/>
      <dgm:spPr/>
      <dgm:t>
        <a:bodyPr/>
        <a:lstStyle/>
        <a:p>
          <a:pPr>
            <a:lnSpc>
              <a:spcPct val="100000"/>
            </a:lnSpc>
          </a:pPr>
          <a:r>
            <a:rPr lang="en-US" b="1" dirty="0">
              <a:latin typeface="Aptos" panose="020B0004020202020204" pitchFamily="34" charset="0"/>
              <a:ea typeface="Calibri"/>
              <a:cs typeface="Calibri"/>
            </a:rPr>
            <a:t>School District Use:</a:t>
          </a:r>
          <a:r>
            <a:rPr lang="en-US" dirty="0">
              <a:latin typeface="Aptos" panose="020B0004020202020204" pitchFamily="34" charset="0"/>
              <a:ea typeface="Calibri"/>
              <a:cs typeface="Calibri"/>
            </a:rPr>
            <a:t> Properties retained for ongoing district purposes</a:t>
          </a:r>
        </a:p>
      </dgm:t>
    </dgm:pt>
    <dgm:pt modelId="{5C5B19FB-7C90-4A48-A796-E5E1B0AB4CC0}" type="parTrans" cxnId="{24E12ECA-D27A-47BA-8087-7FE2668E21B1}">
      <dgm:prSet/>
      <dgm:spPr/>
      <dgm:t>
        <a:bodyPr/>
        <a:lstStyle/>
        <a:p>
          <a:endParaRPr lang="en-US"/>
        </a:p>
      </dgm:t>
    </dgm:pt>
    <dgm:pt modelId="{4F16E18A-EF91-4E62-BD8F-EB785400B63E}" type="sibTrans" cxnId="{24E12ECA-D27A-47BA-8087-7FE2668E21B1}">
      <dgm:prSet/>
      <dgm:spPr/>
      <dgm:t>
        <a:bodyPr/>
        <a:lstStyle/>
        <a:p>
          <a:endParaRPr lang="en-US"/>
        </a:p>
      </dgm:t>
    </dgm:pt>
    <dgm:pt modelId="{3E06977D-5E84-4393-91E5-2C6116F4BB37}">
      <dgm:prSet/>
      <dgm:spPr/>
      <dgm:t>
        <a:bodyPr/>
        <a:lstStyle/>
        <a:p>
          <a:pPr>
            <a:lnSpc>
              <a:spcPct val="100000"/>
            </a:lnSpc>
          </a:pPr>
          <a:r>
            <a:rPr lang="en-US" b="1" dirty="0">
              <a:latin typeface="Aptos" panose="020B0004020202020204" pitchFamily="34" charset="0"/>
              <a:ea typeface="Calibri" panose="020F0502020204030204" pitchFamily="34" charset="0"/>
              <a:cs typeface="Calibri" panose="020F0502020204030204" pitchFamily="34" charset="0"/>
            </a:rPr>
            <a:t>Land Swap for New and Existing School Sites: </a:t>
          </a:r>
          <a:r>
            <a:rPr lang="en-US" dirty="0">
              <a:latin typeface="Aptos" panose="020B0004020202020204" pitchFamily="34" charset="0"/>
              <a:ea typeface="Calibri" panose="020F0502020204030204" pitchFamily="34" charset="0"/>
              <a:cs typeface="Calibri" panose="020F0502020204030204" pitchFamily="34" charset="0"/>
            </a:rPr>
            <a:t>Properties exchanged with the city in support of new school construction and enhancement of existing schools while providing city with community use </a:t>
          </a:r>
        </a:p>
      </dgm:t>
    </dgm:pt>
    <dgm:pt modelId="{AC8B2BEF-AEE8-4E57-BE96-45424B32D5A1}" type="parTrans" cxnId="{9F90DAA8-FBFF-415A-8DEF-3916F895DB08}">
      <dgm:prSet/>
      <dgm:spPr/>
      <dgm:t>
        <a:bodyPr/>
        <a:lstStyle/>
        <a:p>
          <a:endParaRPr lang="en-US"/>
        </a:p>
      </dgm:t>
    </dgm:pt>
    <dgm:pt modelId="{90EBDC78-52AE-4AB1-9ED4-8B3712F7BD6F}" type="sibTrans" cxnId="{9F90DAA8-FBFF-415A-8DEF-3916F895DB08}">
      <dgm:prSet/>
      <dgm:spPr/>
      <dgm:t>
        <a:bodyPr/>
        <a:lstStyle/>
        <a:p>
          <a:endParaRPr lang="en-US"/>
        </a:p>
      </dgm:t>
    </dgm:pt>
    <dgm:pt modelId="{D5EF1434-97ED-452A-8298-52FB5985D849}">
      <dgm:prSet/>
      <dgm:spPr/>
      <dgm:t>
        <a:bodyPr/>
        <a:lstStyle/>
        <a:p>
          <a:pPr>
            <a:lnSpc>
              <a:spcPct val="100000"/>
            </a:lnSpc>
          </a:pPr>
          <a:r>
            <a:rPr lang="en-US" b="1" dirty="0">
              <a:latin typeface="Aptos" panose="020B0004020202020204" pitchFamily="34" charset="0"/>
              <a:ea typeface="Calibri"/>
              <a:cs typeface="Calibri"/>
            </a:rPr>
            <a:t>Sale-Leaseback:</a:t>
          </a:r>
          <a:r>
            <a:rPr lang="en-US" dirty="0">
              <a:latin typeface="Aptos" panose="020B0004020202020204" pitchFamily="34" charset="0"/>
              <a:ea typeface="Calibri"/>
              <a:cs typeface="Calibri"/>
            </a:rPr>
            <a:t> Buildings suitable for sale to other entities, while retaining some district use, as in previous arrangements like Magnet or Washington Park/First Tee </a:t>
          </a:r>
        </a:p>
      </dgm:t>
    </dgm:pt>
    <dgm:pt modelId="{4BC13523-DAC4-401C-AA73-13E933643B60}" type="parTrans" cxnId="{9C5EC8E0-B7BF-4AE6-906E-6B5523BBB675}">
      <dgm:prSet/>
      <dgm:spPr/>
      <dgm:t>
        <a:bodyPr/>
        <a:lstStyle/>
        <a:p>
          <a:endParaRPr lang="en-US"/>
        </a:p>
      </dgm:t>
    </dgm:pt>
    <dgm:pt modelId="{3626F11A-A712-443E-B22A-9BFE4D4D7564}" type="sibTrans" cxnId="{9C5EC8E0-B7BF-4AE6-906E-6B5523BBB675}">
      <dgm:prSet/>
      <dgm:spPr/>
      <dgm:t>
        <a:bodyPr/>
        <a:lstStyle/>
        <a:p>
          <a:endParaRPr lang="en-US"/>
        </a:p>
      </dgm:t>
    </dgm:pt>
    <dgm:pt modelId="{47191568-9BA8-487E-930D-35BC5A1F3CCA}">
      <dgm:prSet/>
      <dgm:spPr/>
      <dgm:t>
        <a:bodyPr/>
        <a:lstStyle/>
        <a:p>
          <a:pPr>
            <a:lnSpc>
              <a:spcPct val="100000"/>
            </a:lnSpc>
          </a:pPr>
          <a:r>
            <a:rPr lang="en-US" b="1" dirty="0">
              <a:latin typeface="Aptos" panose="020B0004020202020204" pitchFamily="34" charset="0"/>
              <a:ea typeface="Calibri"/>
              <a:cs typeface="Calibri"/>
            </a:rPr>
            <a:t>Public Offer:</a:t>
          </a:r>
          <a:r>
            <a:rPr lang="en-US" dirty="0">
              <a:latin typeface="Aptos" panose="020B0004020202020204" pitchFamily="34" charset="0"/>
              <a:ea typeface="Calibri"/>
              <a:cs typeface="Calibri"/>
            </a:rPr>
            <a:t> Properties offered directly to charters with less immediate district utility</a:t>
          </a:r>
          <a:endParaRPr lang="en-US" dirty="0">
            <a:latin typeface="Aptos" panose="020B0004020202020204" pitchFamily="34" charset="0"/>
          </a:endParaRPr>
        </a:p>
      </dgm:t>
    </dgm:pt>
    <dgm:pt modelId="{E824E632-F2E0-40F8-B60C-D5CB30B024FA}" type="parTrans" cxnId="{4C537F14-A692-4713-9438-D3088DDE546A}">
      <dgm:prSet/>
      <dgm:spPr/>
      <dgm:t>
        <a:bodyPr/>
        <a:lstStyle/>
        <a:p>
          <a:endParaRPr lang="en-US"/>
        </a:p>
      </dgm:t>
    </dgm:pt>
    <dgm:pt modelId="{3A53A97F-C4B8-401C-92A4-4A365D39EEFB}" type="sibTrans" cxnId="{4C537F14-A692-4713-9438-D3088DDE546A}">
      <dgm:prSet/>
      <dgm:spPr/>
      <dgm:t>
        <a:bodyPr/>
        <a:lstStyle/>
        <a:p>
          <a:endParaRPr lang="en-US"/>
        </a:p>
      </dgm:t>
    </dgm:pt>
    <dgm:pt modelId="{9A9005CC-2507-4F3F-85C4-EEE7ECA9CE0E}" type="pres">
      <dgm:prSet presAssocID="{5F083B7F-2110-43F5-B4B8-CDB8C4AFBFD2}" presName="root" presStyleCnt="0">
        <dgm:presLayoutVars>
          <dgm:dir/>
          <dgm:resizeHandles val="exact"/>
        </dgm:presLayoutVars>
      </dgm:prSet>
      <dgm:spPr/>
    </dgm:pt>
    <dgm:pt modelId="{2F7B5562-C681-43F0-8174-7B321A33705E}" type="pres">
      <dgm:prSet presAssocID="{23314D45-7891-4813-98CA-A2BA435CDBCB}" presName="compNode" presStyleCnt="0"/>
      <dgm:spPr/>
    </dgm:pt>
    <dgm:pt modelId="{1A76F5AB-C6FE-478C-9C36-DC3EF849B0E8}" type="pres">
      <dgm:prSet presAssocID="{23314D45-7891-4813-98CA-A2BA435CDBCB}" presName="bgRect" presStyleLbl="bgShp" presStyleIdx="0" presStyleCnt="4"/>
      <dgm:spPr/>
    </dgm:pt>
    <dgm:pt modelId="{2816D6CA-22EF-486E-95D2-EDEBB57AF5A0}" type="pres">
      <dgm:prSet presAssocID="{23314D45-7891-4813-98CA-A2BA435CDBCB}"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aptain"/>
        </a:ext>
      </dgm:extLst>
    </dgm:pt>
    <dgm:pt modelId="{8A215819-E04E-4956-A5D0-4C61B1DC681A}" type="pres">
      <dgm:prSet presAssocID="{23314D45-7891-4813-98CA-A2BA435CDBCB}" presName="spaceRect" presStyleCnt="0"/>
      <dgm:spPr/>
    </dgm:pt>
    <dgm:pt modelId="{508F5F5C-A261-4158-BFA8-85B710EB36AE}" type="pres">
      <dgm:prSet presAssocID="{23314D45-7891-4813-98CA-A2BA435CDBCB}" presName="parTx" presStyleLbl="revTx" presStyleIdx="0" presStyleCnt="4">
        <dgm:presLayoutVars>
          <dgm:chMax val="0"/>
          <dgm:chPref val="0"/>
        </dgm:presLayoutVars>
      </dgm:prSet>
      <dgm:spPr/>
    </dgm:pt>
    <dgm:pt modelId="{05510521-4852-49C3-93AA-73AB97FCE809}" type="pres">
      <dgm:prSet presAssocID="{4F16E18A-EF91-4E62-BD8F-EB785400B63E}" presName="sibTrans" presStyleCnt="0"/>
      <dgm:spPr/>
    </dgm:pt>
    <dgm:pt modelId="{F1F73DDE-F3C4-4687-A6A6-FAC2103121AE}" type="pres">
      <dgm:prSet presAssocID="{3E06977D-5E84-4393-91E5-2C6116F4BB37}" presName="compNode" presStyleCnt="0"/>
      <dgm:spPr/>
    </dgm:pt>
    <dgm:pt modelId="{2733649D-A8F7-46FD-A914-D2DB01A7BD96}" type="pres">
      <dgm:prSet presAssocID="{3E06977D-5E84-4393-91E5-2C6116F4BB37}" presName="bgRect" presStyleLbl="bgShp" presStyleIdx="1" presStyleCnt="4"/>
      <dgm:spPr/>
    </dgm:pt>
    <dgm:pt modelId="{6A3C4FB9-8C01-4F1F-A1D6-639AC7B2F8F0}" type="pres">
      <dgm:prSet presAssocID="{3E06977D-5E84-4393-91E5-2C6116F4BB37}"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1DB41997-E394-4E51-B38E-339EC1FD42AB}" type="pres">
      <dgm:prSet presAssocID="{3E06977D-5E84-4393-91E5-2C6116F4BB37}" presName="spaceRect" presStyleCnt="0"/>
      <dgm:spPr/>
    </dgm:pt>
    <dgm:pt modelId="{B73E3691-7E35-485E-B000-B5786D87DD35}" type="pres">
      <dgm:prSet presAssocID="{3E06977D-5E84-4393-91E5-2C6116F4BB37}" presName="parTx" presStyleLbl="revTx" presStyleIdx="1" presStyleCnt="4">
        <dgm:presLayoutVars>
          <dgm:chMax val="0"/>
          <dgm:chPref val="0"/>
        </dgm:presLayoutVars>
      </dgm:prSet>
      <dgm:spPr/>
    </dgm:pt>
    <dgm:pt modelId="{F0464AF3-DDA0-4669-92CB-115B030C1860}" type="pres">
      <dgm:prSet presAssocID="{90EBDC78-52AE-4AB1-9ED4-8B3712F7BD6F}" presName="sibTrans" presStyleCnt="0"/>
      <dgm:spPr/>
    </dgm:pt>
    <dgm:pt modelId="{B6768561-1D05-4BDB-8EFD-A45B047419B4}" type="pres">
      <dgm:prSet presAssocID="{D5EF1434-97ED-452A-8298-52FB5985D849}" presName="compNode" presStyleCnt="0"/>
      <dgm:spPr/>
    </dgm:pt>
    <dgm:pt modelId="{F3DE7129-69F0-4EF7-A0DE-B93FA51D25AC}" type="pres">
      <dgm:prSet presAssocID="{D5EF1434-97ED-452A-8298-52FB5985D849}" presName="bgRect" presStyleLbl="bgShp" presStyleIdx="2" presStyleCnt="4"/>
      <dgm:spPr/>
    </dgm:pt>
    <dgm:pt modelId="{842AA24A-054F-4A6F-A534-1D42A8421DC7}" type="pres">
      <dgm:prSet presAssocID="{D5EF1434-97ED-452A-8298-52FB5985D849}"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Bank"/>
        </a:ext>
      </dgm:extLst>
    </dgm:pt>
    <dgm:pt modelId="{A387824A-7262-4847-89AB-E8A1A95BB35F}" type="pres">
      <dgm:prSet presAssocID="{D5EF1434-97ED-452A-8298-52FB5985D849}" presName="spaceRect" presStyleCnt="0"/>
      <dgm:spPr/>
    </dgm:pt>
    <dgm:pt modelId="{FA373328-456F-416F-8E7E-2C1CE01C5C94}" type="pres">
      <dgm:prSet presAssocID="{D5EF1434-97ED-452A-8298-52FB5985D849}" presName="parTx" presStyleLbl="revTx" presStyleIdx="2" presStyleCnt="4">
        <dgm:presLayoutVars>
          <dgm:chMax val="0"/>
          <dgm:chPref val="0"/>
        </dgm:presLayoutVars>
      </dgm:prSet>
      <dgm:spPr/>
    </dgm:pt>
    <dgm:pt modelId="{9C2DDC27-E04B-464F-821F-14913A73270A}" type="pres">
      <dgm:prSet presAssocID="{3626F11A-A712-443E-B22A-9BFE4D4D7564}" presName="sibTrans" presStyleCnt="0"/>
      <dgm:spPr/>
    </dgm:pt>
    <dgm:pt modelId="{240E672A-3775-4EC5-BE6B-640945FDC1AA}" type="pres">
      <dgm:prSet presAssocID="{47191568-9BA8-487E-930D-35BC5A1F3CCA}" presName="compNode" presStyleCnt="0"/>
      <dgm:spPr/>
    </dgm:pt>
    <dgm:pt modelId="{877AC36B-3076-4CCC-86F7-6E8F10A93E6F}" type="pres">
      <dgm:prSet presAssocID="{47191568-9BA8-487E-930D-35BC5A1F3CCA}" presName="bgRect" presStyleLbl="bgShp" presStyleIdx="3" presStyleCnt="4"/>
      <dgm:spPr/>
    </dgm:pt>
    <dgm:pt modelId="{240B5853-0818-44D4-A264-D4DEA67730B9}" type="pres">
      <dgm:prSet presAssocID="{47191568-9BA8-487E-930D-35BC5A1F3CCA}"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ilding"/>
        </a:ext>
      </dgm:extLst>
    </dgm:pt>
    <dgm:pt modelId="{A8D25DF5-2F1F-465A-9095-A66FD8E7CC2A}" type="pres">
      <dgm:prSet presAssocID="{47191568-9BA8-487E-930D-35BC5A1F3CCA}" presName="spaceRect" presStyleCnt="0"/>
      <dgm:spPr/>
    </dgm:pt>
    <dgm:pt modelId="{7334C3FD-3BBA-4F10-A05B-5EB2A2B4BEDA}" type="pres">
      <dgm:prSet presAssocID="{47191568-9BA8-487E-930D-35BC5A1F3CCA}" presName="parTx" presStyleLbl="revTx" presStyleIdx="3" presStyleCnt="4">
        <dgm:presLayoutVars>
          <dgm:chMax val="0"/>
          <dgm:chPref val="0"/>
        </dgm:presLayoutVars>
      </dgm:prSet>
      <dgm:spPr/>
    </dgm:pt>
  </dgm:ptLst>
  <dgm:cxnLst>
    <dgm:cxn modelId="{4D15D802-55C0-4A1B-B419-5727C1BC2579}" type="presOf" srcId="{47191568-9BA8-487E-930D-35BC5A1F3CCA}" destId="{7334C3FD-3BBA-4F10-A05B-5EB2A2B4BEDA}" srcOrd="0" destOrd="0" presId="urn:microsoft.com/office/officeart/2018/2/layout/IconVerticalSolidList"/>
    <dgm:cxn modelId="{4C537F14-A692-4713-9438-D3088DDE546A}" srcId="{5F083B7F-2110-43F5-B4B8-CDB8C4AFBFD2}" destId="{47191568-9BA8-487E-930D-35BC5A1F3CCA}" srcOrd="3" destOrd="0" parTransId="{E824E632-F2E0-40F8-B60C-D5CB30B024FA}" sibTransId="{3A53A97F-C4B8-401C-92A4-4A365D39EEFB}"/>
    <dgm:cxn modelId="{0509131C-4FA7-4696-A2D0-4B8F368527BF}" type="presOf" srcId="{D5EF1434-97ED-452A-8298-52FB5985D849}" destId="{FA373328-456F-416F-8E7E-2C1CE01C5C94}" srcOrd="0" destOrd="0" presId="urn:microsoft.com/office/officeart/2018/2/layout/IconVerticalSolidList"/>
    <dgm:cxn modelId="{8EE49968-5674-4F29-9F8A-482E139731F4}" type="presOf" srcId="{5F083B7F-2110-43F5-B4B8-CDB8C4AFBFD2}" destId="{9A9005CC-2507-4F3F-85C4-EEE7ECA9CE0E}" srcOrd="0" destOrd="0" presId="urn:microsoft.com/office/officeart/2018/2/layout/IconVerticalSolidList"/>
    <dgm:cxn modelId="{885C4573-484A-4F53-9870-CBB290B648C8}" type="presOf" srcId="{3E06977D-5E84-4393-91E5-2C6116F4BB37}" destId="{B73E3691-7E35-485E-B000-B5786D87DD35}" srcOrd="0" destOrd="0" presId="urn:microsoft.com/office/officeart/2018/2/layout/IconVerticalSolidList"/>
    <dgm:cxn modelId="{9F90DAA8-FBFF-415A-8DEF-3916F895DB08}" srcId="{5F083B7F-2110-43F5-B4B8-CDB8C4AFBFD2}" destId="{3E06977D-5E84-4393-91E5-2C6116F4BB37}" srcOrd="1" destOrd="0" parTransId="{AC8B2BEF-AEE8-4E57-BE96-45424B32D5A1}" sibTransId="{90EBDC78-52AE-4AB1-9ED4-8B3712F7BD6F}"/>
    <dgm:cxn modelId="{24E12ECA-D27A-47BA-8087-7FE2668E21B1}" srcId="{5F083B7F-2110-43F5-B4B8-CDB8C4AFBFD2}" destId="{23314D45-7891-4813-98CA-A2BA435CDBCB}" srcOrd="0" destOrd="0" parTransId="{5C5B19FB-7C90-4A48-A796-E5E1B0AB4CC0}" sibTransId="{4F16E18A-EF91-4E62-BD8F-EB785400B63E}"/>
    <dgm:cxn modelId="{9C5EC8E0-B7BF-4AE6-906E-6B5523BBB675}" srcId="{5F083B7F-2110-43F5-B4B8-CDB8C4AFBFD2}" destId="{D5EF1434-97ED-452A-8298-52FB5985D849}" srcOrd="2" destOrd="0" parTransId="{4BC13523-DAC4-401C-AA73-13E933643B60}" sibTransId="{3626F11A-A712-443E-B22A-9BFE4D4D7564}"/>
    <dgm:cxn modelId="{F7837AF2-4BEA-476F-9FBC-318112904395}" type="presOf" srcId="{23314D45-7891-4813-98CA-A2BA435CDBCB}" destId="{508F5F5C-A261-4158-BFA8-85B710EB36AE}" srcOrd="0" destOrd="0" presId="urn:microsoft.com/office/officeart/2018/2/layout/IconVerticalSolidList"/>
    <dgm:cxn modelId="{8EA5BB0B-3423-4B39-A99D-EB86CBB840D3}" type="presParOf" srcId="{9A9005CC-2507-4F3F-85C4-EEE7ECA9CE0E}" destId="{2F7B5562-C681-43F0-8174-7B321A33705E}" srcOrd="0" destOrd="0" presId="urn:microsoft.com/office/officeart/2018/2/layout/IconVerticalSolidList"/>
    <dgm:cxn modelId="{D2F51C1E-DD98-4471-A9FB-19FB56DB2CE0}" type="presParOf" srcId="{2F7B5562-C681-43F0-8174-7B321A33705E}" destId="{1A76F5AB-C6FE-478C-9C36-DC3EF849B0E8}" srcOrd="0" destOrd="0" presId="urn:microsoft.com/office/officeart/2018/2/layout/IconVerticalSolidList"/>
    <dgm:cxn modelId="{27C5EDFE-4CF7-4961-A4C7-E7326FD1595F}" type="presParOf" srcId="{2F7B5562-C681-43F0-8174-7B321A33705E}" destId="{2816D6CA-22EF-486E-95D2-EDEBB57AF5A0}" srcOrd="1" destOrd="0" presId="urn:microsoft.com/office/officeart/2018/2/layout/IconVerticalSolidList"/>
    <dgm:cxn modelId="{CDD2C273-0C18-4108-A480-D48A592942FA}" type="presParOf" srcId="{2F7B5562-C681-43F0-8174-7B321A33705E}" destId="{8A215819-E04E-4956-A5D0-4C61B1DC681A}" srcOrd="2" destOrd="0" presId="urn:microsoft.com/office/officeart/2018/2/layout/IconVerticalSolidList"/>
    <dgm:cxn modelId="{5377AD7A-0A06-47FA-8753-960C4B0573F7}" type="presParOf" srcId="{2F7B5562-C681-43F0-8174-7B321A33705E}" destId="{508F5F5C-A261-4158-BFA8-85B710EB36AE}" srcOrd="3" destOrd="0" presId="urn:microsoft.com/office/officeart/2018/2/layout/IconVerticalSolidList"/>
    <dgm:cxn modelId="{9642A915-194D-4FCF-AD46-2E51D628B1F3}" type="presParOf" srcId="{9A9005CC-2507-4F3F-85C4-EEE7ECA9CE0E}" destId="{05510521-4852-49C3-93AA-73AB97FCE809}" srcOrd="1" destOrd="0" presId="urn:microsoft.com/office/officeart/2018/2/layout/IconVerticalSolidList"/>
    <dgm:cxn modelId="{74B39CB5-5C7B-4546-B655-CC2CED009673}" type="presParOf" srcId="{9A9005CC-2507-4F3F-85C4-EEE7ECA9CE0E}" destId="{F1F73DDE-F3C4-4687-A6A6-FAC2103121AE}" srcOrd="2" destOrd="0" presId="urn:microsoft.com/office/officeart/2018/2/layout/IconVerticalSolidList"/>
    <dgm:cxn modelId="{928E284D-7A35-4082-82E5-7B0833597A0C}" type="presParOf" srcId="{F1F73DDE-F3C4-4687-A6A6-FAC2103121AE}" destId="{2733649D-A8F7-46FD-A914-D2DB01A7BD96}" srcOrd="0" destOrd="0" presId="urn:microsoft.com/office/officeart/2018/2/layout/IconVerticalSolidList"/>
    <dgm:cxn modelId="{91569E7E-A715-4C30-BEA8-08AC5873F17B}" type="presParOf" srcId="{F1F73DDE-F3C4-4687-A6A6-FAC2103121AE}" destId="{6A3C4FB9-8C01-4F1F-A1D6-639AC7B2F8F0}" srcOrd="1" destOrd="0" presId="urn:microsoft.com/office/officeart/2018/2/layout/IconVerticalSolidList"/>
    <dgm:cxn modelId="{73ED61A7-F668-4FF7-9E88-15DE7F9210B1}" type="presParOf" srcId="{F1F73DDE-F3C4-4687-A6A6-FAC2103121AE}" destId="{1DB41997-E394-4E51-B38E-339EC1FD42AB}" srcOrd="2" destOrd="0" presId="urn:microsoft.com/office/officeart/2018/2/layout/IconVerticalSolidList"/>
    <dgm:cxn modelId="{98D9CC65-AF92-4C71-9784-41E321AA4CCA}" type="presParOf" srcId="{F1F73DDE-F3C4-4687-A6A6-FAC2103121AE}" destId="{B73E3691-7E35-485E-B000-B5786D87DD35}" srcOrd="3" destOrd="0" presId="urn:microsoft.com/office/officeart/2018/2/layout/IconVerticalSolidList"/>
    <dgm:cxn modelId="{AE9D2CD4-6F5C-4A81-9425-0F494BE9F578}" type="presParOf" srcId="{9A9005CC-2507-4F3F-85C4-EEE7ECA9CE0E}" destId="{F0464AF3-DDA0-4669-92CB-115B030C1860}" srcOrd="3" destOrd="0" presId="urn:microsoft.com/office/officeart/2018/2/layout/IconVerticalSolidList"/>
    <dgm:cxn modelId="{85BF873F-3AA8-4EF9-BA96-20A422EBE6FD}" type="presParOf" srcId="{9A9005CC-2507-4F3F-85C4-EEE7ECA9CE0E}" destId="{B6768561-1D05-4BDB-8EFD-A45B047419B4}" srcOrd="4" destOrd="0" presId="urn:microsoft.com/office/officeart/2018/2/layout/IconVerticalSolidList"/>
    <dgm:cxn modelId="{1D31969A-B0DF-42E4-94A0-08F03DACD0E7}" type="presParOf" srcId="{B6768561-1D05-4BDB-8EFD-A45B047419B4}" destId="{F3DE7129-69F0-4EF7-A0DE-B93FA51D25AC}" srcOrd="0" destOrd="0" presId="urn:microsoft.com/office/officeart/2018/2/layout/IconVerticalSolidList"/>
    <dgm:cxn modelId="{81828EAB-C18B-4533-8093-1234ECA738D0}" type="presParOf" srcId="{B6768561-1D05-4BDB-8EFD-A45B047419B4}" destId="{842AA24A-054F-4A6F-A534-1D42A8421DC7}" srcOrd="1" destOrd="0" presId="urn:microsoft.com/office/officeart/2018/2/layout/IconVerticalSolidList"/>
    <dgm:cxn modelId="{86BDB1C1-A9FF-4441-AC9A-11A8453617FA}" type="presParOf" srcId="{B6768561-1D05-4BDB-8EFD-A45B047419B4}" destId="{A387824A-7262-4847-89AB-E8A1A95BB35F}" srcOrd="2" destOrd="0" presId="urn:microsoft.com/office/officeart/2018/2/layout/IconVerticalSolidList"/>
    <dgm:cxn modelId="{E7BC52A7-A696-4244-AAE4-B0B85DDFC1C0}" type="presParOf" srcId="{B6768561-1D05-4BDB-8EFD-A45B047419B4}" destId="{FA373328-456F-416F-8E7E-2C1CE01C5C94}" srcOrd="3" destOrd="0" presId="urn:microsoft.com/office/officeart/2018/2/layout/IconVerticalSolidList"/>
    <dgm:cxn modelId="{1AEA0E4F-8247-42E0-9EB7-815B65A34B13}" type="presParOf" srcId="{9A9005CC-2507-4F3F-85C4-EEE7ECA9CE0E}" destId="{9C2DDC27-E04B-464F-821F-14913A73270A}" srcOrd="5" destOrd="0" presId="urn:microsoft.com/office/officeart/2018/2/layout/IconVerticalSolidList"/>
    <dgm:cxn modelId="{AD2C9DAE-1D31-44BB-9FDD-3769E68A4D16}" type="presParOf" srcId="{9A9005CC-2507-4F3F-85C4-EEE7ECA9CE0E}" destId="{240E672A-3775-4EC5-BE6B-640945FDC1AA}" srcOrd="6" destOrd="0" presId="urn:microsoft.com/office/officeart/2018/2/layout/IconVerticalSolidList"/>
    <dgm:cxn modelId="{F2EABB3E-7DB1-4AD3-B786-B2268884CE01}" type="presParOf" srcId="{240E672A-3775-4EC5-BE6B-640945FDC1AA}" destId="{877AC36B-3076-4CCC-86F7-6E8F10A93E6F}" srcOrd="0" destOrd="0" presId="urn:microsoft.com/office/officeart/2018/2/layout/IconVerticalSolidList"/>
    <dgm:cxn modelId="{31BB11BF-B685-49D2-898C-99D618590681}" type="presParOf" srcId="{240E672A-3775-4EC5-BE6B-640945FDC1AA}" destId="{240B5853-0818-44D4-A264-D4DEA67730B9}" srcOrd="1" destOrd="0" presId="urn:microsoft.com/office/officeart/2018/2/layout/IconVerticalSolidList"/>
    <dgm:cxn modelId="{77BEB19E-C49A-4978-A7A3-CB531FB6201F}" type="presParOf" srcId="{240E672A-3775-4EC5-BE6B-640945FDC1AA}" destId="{A8D25DF5-2F1F-465A-9095-A66FD8E7CC2A}" srcOrd="2" destOrd="0" presId="urn:microsoft.com/office/officeart/2018/2/layout/IconVerticalSolidList"/>
    <dgm:cxn modelId="{59379CCB-92FC-4C2E-BC53-7E7B13F2F321}" type="presParOf" srcId="{240E672A-3775-4EC5-BE6B-640945FDC1AA}" destId="{7334C3FD-3BBA-4F10-A05B-5EB2A2B4BE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BC1A0B-C6E5-41B9-99ED-4F093A367F66}"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102D3721-D95F-47D0-AA85-EEFC8FB12EDC}">
      <dgm:prSet phldrT="[Text]" custT="1"/>
      <dgm:spPr/>
      <dgm:t>
        <a:bodyPr/>
        <a:lstStyle/>
        <a:p>
          <a:pPr rtl="0"/>
          <a:r>
            <a:rPr lang="en-US" sz="2000">
              <a:latin typeface="Aptos" panose="020B0004020202020204" pitchFamily="34" charset="0"/>
            </a:rPr>
            <a:t>Request for Proposal/ Getting a Quote</a:t>
          </a:r>
        </a:p>
      </dgm:t>
    </dgm:pt>
    <dgm:pt modelId="{27884E78-2639-47D2-A386-EE75EEBCED22}" type="parTrans" cxnId="{9A8494A7-18D2-40DE-8BCA-9B639E556107}">
      <dgm:prSet/>
      <dgm:spPr/>
      <dgm:t>
        <a:bodyPr/>
        <a:lstStyle/>
        <a:p>
          <a:endParaRPr lang="en-US"/>
        </a:p>
      </dgm:t>
    </dgm:pt>
    <dgm:pt modelId="{0F2C100A-DC2A-43D0-ABC9-6A9AE943DD8B}" type="sibTrans" cxnId="{9A8494A7-18D2-40DE-8BCA-9B639E556107}">
      <dgm:prSet/>
      <dgm:spPr/>
      <dgm:t>
        <a:bodyPr/>
        <a:lstStyle/>
        <a:p>
          <a:endParaRPr lang="en-US"/>
        </a:p>
      </dgm:t>
    </dgm:pt>
    <dgm:pt modelId="{F4820455-27FB-4748-BE01-485AF0946A7E}">
      <dgm:prSet phldrT="[Text]" custT="1"/>
      <dgm:spPr/>
      <dgm:t>
        <a:bodyPr/>
        <a:lstStyle/>
        <a:p>
          <a:r>
            <a:rPr lang="en-US" sz="2000">
              <a:latin typeface="Aptos" panose="020B0004020202020204" pitchFamily="34" charset="0"/>
            </a:rPr>
            <a:t>Design</a:t>
          </a:r>
        </a:p>
      </dgm:t>
    </dgm:pt>
    <dgm:pt modelId="{CDD06052-F8A3-4F6F-A92C-0FEF02D77881}" type="parTrans" cxnId="{9027609B-7161-4C80-97D3-ED988D20E64A}">
      <dgm:prSet/>
      <dgm:spPr/>
      <dgm:t>
        <a:bodyPr/>
        <a:lstStyle/>
        <a:p>
          <a:endParaRPr lang="en-US"/>
        </a:p>
      </dgm:t>
    </dgm:pt>
    <dgm:pt modelId="{2DAD6BE0-7898-44C1-9ED1-DA64450C927A}" type="sibTrans" cxnId="{9027609B-7161-4C80-97D3-ED988D20E64A}">
      <dgm:prSet/>
      <dgm:spPr/>
      <dgm:t>
        <a:bodyPr/>
        <a:lstStyle/>
        <a:p>
          <a:endParaRPr lang="en-US"/>
        </a:p>
      </dgm:t>
    </dgm:pt>
    <dgm:pt modelId="{36A04D27-42D7-4607-ABE8-BAA1D7AF27E4}">
      <dgm:prSet phldrT="[Text]" custT="1"/>
      <dgm:spPr/>
      <dgm:t>
        <a:bodyPr/>
        <a:lstStyle/>
        <a:p>
          <a:r>
            <a:rPr lang="en-US" sz="2000">
              <a:latin typeface="Aptos" panose="020B0004020202020204" pitchFamily="34" charset="0"/>
            </a:rPr>
            <a:t>Permitting</a:t>
          </a:r>
        </a:p>
      </dgm:t>
    </dgm:pt>
    <dgm:pt modelId="{13F98751-9DF5-4571-BFCB-0AF4B9B1F300}" type="parTrans" cxnId="{92587FC0-BBEB-4373-B760-416CBA819B15}">
      <dgm:prSet/>
      <dgm:spPr/>
      <dgm:t>
        <a:bodyPr/>
        <a:lstStyle/>
        <a:p>
          <a:endParaRPr lang="en-US"/>
        </a:p>
      </dgm:t>
    </dgm:pt>
    <dgm:pt modelId="{ABA8F255-5A0F-4027-B480-E1321BACE9B2}" type="sibTrans" cxnId="{92587FC0-BBEB-4373-B760-416CBA819B15}">
      <dgm:prSet/>
      <dgm:spPr/>
      <dgm:t>
        <a:bodyPr/>
        <a:lstStyle/>
        <a:p>
          <a:endParaRPr lang="en-US"/>
        </a:p>
      </dgm:t>
    </dgm:pt>
    <dgm:pt modelId="{06E341C3-6F6F-40EE-BF66-9DC002F9C955}">
      <dgm:prSet custT="1"/>
      <dgm:spPr/>
      <dgm:t>
        <a:bodyPr/>
        <a:lstStyle/>
        <a:p>
          <a:r>
            <a:rPr lang="en-US" sz="2000">
              <a:latin typeface="Aptos" panose="020B0004020202020204" pitchFamily="34" charset="0"/>
            </a:rPr>
            <a:t>Bidding</a:t>
          </a:r>
        </a:p>
      </dgm:t>
    </dgm:pt>
    <dgm:pt modelId="{19F46DF9-C3A2-4D9A-8AF9-9315A522782C}" type="parTrans" cxnId="{FCFF1E0D-09CC-414D-B663-8DDC543CF206}">
      <dgm:prSet/>
      <dgm:spPr/>
      <dgm:t>
        <a:bodyPr/>
        <a:lstStyle/>
        <a:p>
          <a:endParaRPr lang="en-US"/>
        </a:p>
      </dgm:t>
    </dgm:pt>
    <dgm:pt modelId="{DFC4FAF2-3386-408A-94D3-F060C306F3A4}" type="sibTrans" cxnId="{FCFF1E0D-09CC-414D-B663-8DDC543CF206}">
      <dgm:prSet/>
      <dgm:spPr/>
      <dgm:t>
        <a:bodyPr/>
        <a:lstStyle/>
        <a:p>
          <a:endParaRPr lang="en-US"/>
        </a:p>
      </dgm:t>
    </dgm:pt>
    <dgm:pt modelId="{4E04D012-8124-4AE7-9C52-F02A34F16C05}">
      <dgm:prSet custT="1"/>
      <dgm:spPr/>
      <dgm:t>
        <a:bodyPr/>
        <a:lstStyle/>
        <a:p>
          <a:r>
            <a:rPr lang="en-US" sz="2000">
              <a:latin typeface="Aptos" panose="020B0004020202020204" pitchFamily="34" charset="0"/>
            </a:rPr>
            <a:t>Construction</a:t>
          </a:r>
        </a:p>
      </dgm:t>
    </dgm:pt>
    <dgm:pt modelId="{153466BD-2691-4BD5-9FC7-852A001BA279}" type="parTrans" cxnId="{F27DF791-36B5-42DE-BA69-56430AA79EF7}">
      <dgm:prSet/>
      <dgm:spPr/>
      <dgm:t>
        <a:bodyPr/>
        <a:lstStyle/>
        <a:p>
          <a:endParaRPr lang="en-US"/>
        </a:p>
      </dgm:t>
    </dgm:pt>
    <dgm:pt modelId="{3362EC68-DA72-490B-8E04-0BE1879ED351}" type="sibTrans" cxnId="{F27DF791-36B5-42DE-BA69-56430AA79EF7}">
      <dgm:prSet/>
      <dgm:spPr/>
      <dgm:t>
        <a:bodyPr/>
        <a:lstStyle/>
        <a:p>
          <a:endParaRPr lang="en-US"/>
        </a:p>
      </dgm:t>
    </dgm:pt>
    <dgm:pt modelId="{B1322C49-E7C7-4076-A916-02919B4A179B}" type="pres">
      <dgm:prSet presAssocID="{3ABC1A0B-C6E5-41B9-99ED-4F093A367F66}" presName="Name0" presStyleCnt="0">
        <dgm:presLayoutVars>
          <dgm:dir/>
          <dgm:resizeHandles val="exact"/>
        </dgm:presLayoutVars>
      </dgm:prSet>
      <dgm:spPr/>
    </dgm:pt>
    <dgm:pt modelId="{02FE492E-874D-408C-92E4-0E8F88BBD05E}" type="pres">
      <dgm:prSet presAssocID="{102D3721-D95F-47D0-AA85-EEFC8FB12EDC}" presName="parTxOnly" presStyleLbl="node1" presStyleIdx="0" presStyleCnt="5">
        <dgm:presLayoutVars>
          <dgm:bulletEnabled val="1"/>
        </dgm:presLayoutVars>
      </dgm:prSet>
      <dgm:spPr/>
    </dgm:pt>
    <dgm:pt modelId="{4A85D202-0E13-4D83-827C-8662C176CC3F}" type="pres">
      <dgm:prSet presAssocID="{0F2C100A-DC2A-43D0-ABC9-6A9AE943DD8B}" presName="parSpace" presStyleCnt="0"/>
      <dgm:spPr/>
    </dgm:pt>
    <dgm:pt modelId="{843298A8-08B9-4E2A-A1C7-3DAC15F5C435}" type="pres">
      <dgm:prSet presAssocID="{F4820455-27FB-4748-BE01-485AF0946A7E}" presName="parTxOnly" presStyleLbl="node1" presStyleIdx="1" presStyleCnt="5">
        <dgm:presLayoutVars>
          <dgm:bulletEnabled val="1"/>
        </dgm:presLayoutVars>
      </dgm:prSet>
      <dgm:spPr/>
    </dgm:pt>
    <dgm:pt modelId="{B66703F2-C514-4D38-9E78-87CEB7261B15}" type="pres">
      <dgm:prSet presAssocID="{2DAD6BE0-7898-44C1-9ED1-DA64450C927A}" presName="parSpace" presStyleCnt="0"/>
      <dgm:spPr/>
    </dgm:pt>
    <dgm:pt modelId="{916FA869-D4F2-45B1-8A36-7E504B9CB531}" type="pres">
      <dgm:prSet presAssocID="{36A04D27-42D7-4607-ABE8-BAA1D7AF27E4}" presName="parTxOnly" presStyleLbl="node1" presStyleIdx="2" presStyleCnt="5">
        <dgm:presLayoutVars>
          <dgm:bulletEnabled val="1"/>
        </dgm:presLayoutVars>
      </dgm:prSet>
      <dgm:spPr/>
    </dgm:pt>
    <dgm:pt modelId="{990E7ADD-96C7-4AA0-9671-1FEEB22FAFDF}" type="pres">
      <dgm:prSet presAssocID="{ABA8F255-5A0F-4027-B480-E1321BACE9B2}" presName="parSpace" presStyleCnt="0"/>
      <dgm:spPr/>
    </dgm:pt>
    <dgm:pt modelId="{42EDE446-2CCC-45BB-934B-2E708C92DC99}" type="pres">
      <dgm:prSet presAssocID="{06E341C3-6F6F-40EE-BF66-9DC002F9C955}" presName="parTxOnly" presStyleLbl="node1" presStyleIdx="3" presStyleCnt="5">
        <dgm:presLayoutVars>
          <dgm:bulletEnabled val="1"/>
        </dgm:presLayoutVars>
      </dgm:prSet>
      <dgm:spPr/>
    </dgm:pt>
    <dgm:pt modelId="{C033843D-EC16-452A-AC9D-B3BB5DD75205}" type="pres">
      <dgm:prSet presAssocID="{DFC4FAF2-3386-408A-94D3-F060C306F3A4}" presName="parSpace" presStyleCnt="0"/>
      <dgm:spPr/>
    </dgm:pt>
    <dgm:pt modelId="{3AD13CA3-7AFC-4B3E-AE7C-AB7CD1F71218}" type="pres">
      <dgm:prSet presAssocID="{4E04D012-8124-4AE7-9C52-F02A34F16C05}" presName="parTxOnly" presStyleLbl="node1" presStyleIdx="4" presStyleCnt="5">
        <dgm:presLayoutVars>
          <dgm:bulletEnabled val="1"/>
        </dgm:presLayoutVars>
      </dgm:prSet>
      <dgm:spPr/>
    </dgm:pt>
  </dgm:ptLst>
  <dgm:cxnLst>
    <dgm:cxn modelId="{FCFF1E0D-09CC-414D-B663-8DDC543CF206}" srcId="{3ABC1A0B-C6E5-41B9-99ED-4F093A367F66}" destId="{06E341C3-6F6F-40EE-BF66-9DC002F9C955}" srcOrd="3" destOrd="0" parTransId="{19F46DF9-C3A2-4D9A-8AF9-9315A522782C}" sibTransId="{DFC4FAF2-3386-408A-94D3-F060C306F3A4}"/>
    <dgm:cxn modelId="{6BA1A20E-3669-4124-A1FD-4CC3B8A59C7D}" type="presOf" srcId="{102D3721-D95F-47D0-AA85-EEFC8FB12EDC}" destId="{02FE492E-874D-408C-92E4-0E8F88BBD05E}" srcOrd="0" destOrd="0" presId="urn:microsoft.com/office/officeart/2005/8/layout/hChevron3"/>
    <dgm:cxn modelId="{1FF92729-FB9A-4751-9BC7-396711ABA050}" type="presOf" srcId="{36A04D27-42D7-4607-ABE8-BAA1D7AF27E4}" destId="{916FA869-D4F2-45B1-8A36-7E504B9CB531}" srcOrd="0" destOrd="0" presId="urn:microsoft.com/office/officeart/2005/8/layout/hChevron3"/>
    <dgm:cxn modelId="{8CCAF136-9AB3-414F-96B7-E1E4C08D7A70}" type="presOf" srcId="{4E04D012-8124-4AE7-9C52-F02A34F16C05}" destId="{3AD13CA3-7AFC-4B3E-AE7C-AB7CD1F71218}" srcOrd="0" destOrd="0" presId="urn:microsoft.com/office/officeart/2005/8/layout/hChevron3"/>
    <dgm:cxn modelId="{3FA6C63E-8367-49D0-B0E1-7FD4E8E0C650}" type="presOf" srcId="{3ABC1A0B-C6E5-41B9-99ED-4F093A367F66}" destId="{B1322C49-E7C7-4076-A916-02919B4A179B}" srcOrd="0" destOrd="0" presId="urn:microsoft.com/office/officeart/2005/8/layout/hChevron3"/>
    <dgm:cxn modelId="{F27DF791-36B5-42DE-BA69-56430AA79EF7}" srcId="{3ABC1A0B-C6E5-41B9-99ED-4F093A367F66}" destId="{4E04D012-8124-4AE7-9C52-F02A34F16C05}" srcOrd="4" destOrd="0" parTransId="{153466BD-2691-4BD5-9FC7-852A001BA279}" sibTransId="{3362EC68-DA72-490B-8E04-0BE1879ED351}"/>
    <dgm:cxn modelId="{9027609B-7161-4C80-97D3-ED988D20E64A}" srcId="{3ABC1A0B-C6E5-41B9-99ED-4F093A367F66}" destId="{F4820455-27FB-4748-BE01-485AF0946A7E}" srcOrd="1" destOrd="0" parTransId="{CDD06052-F8A3-4F6F-A92C-0FEF02D77881}" sibTransId="{2DAD6BE0-7898-44C1-9ED1-DA64450C927A}"/>
    <dgm:cxn modelId="{9A8494A7-18D2-40DE-8BCA-9B639E556107}" srcId="{3ABC1A0B-C6E5-41B9-99ED-4F093A367F66}" destId="{102D3721-D95F-47D0-AA85-EEFC8FB12EDC}" srcOrd="0" destOrd="0" parTransId="{27884E78-2639-47D2-A386-EE75EEBCED22}" sibTransId="{0F2C100A-DC2A-43D0-ABC9-6A9AE943DD8B}"/>
    <dgm:cxn modelId="{92587FC0-BBEB-4373-B760-416CBA819B15}" srcId="{3ABC1A0B-C6E5-41B9-99ED-4F093A367F66}" destId="{36A04D27-42D7-4607-ABE8-BAA1D7AF27E4}" srcOrd="2" destOrd="0" parTransId="{13F98751-9DF5-4571-BFCB-0AF4B9B1F300}" sibTransId="{ABA8F255-5A0F-4027-B480-E1321BACE9B2}"/>
    <dgm:cxn modelId="{52CA80DD-7154-4EEE-9396-DE38FF70C846}" type="presOf" srcId="{06E341C3-6F6F-40EE-BF66-9DC002F9C955}" destId="{42EDE446-2CCC-45BB-934B-2E708C92DC99}" srcOrd="0" destOrd="0" presId="urn:microsoft.com/office/officeart/2005/8/layout/hChevron3"/>
    <dgm:cxn modelId="{88A28BFD-3131-48C1-AEEA-27A1640F114D}" type="presOf" srcId="{F4820455-27FB-4748-BE01-485AF0946A7E}" destId="{843298A8-08B9-4E2A-A1C7-3DAC15F5C435}" srcOrd="0" destOrd="0" presId="urn:microsoft.com/office/officeart/2005/8/layout/hChevron3"/>
    <dgm:cxn modelId="{3B3BD2AF-5751-4D5C-A01F-D55E7F4BB33A}" type="presParOf" srcId="{B1322C49-E7C7-4076-A916-02919B4A179B}" destId="{02FE492E-874D-408C-92E4-0E8F88BBD05E}" srcOrd="0" destOrd="0" presId="urn:microsoft.com/office/officeart/2005/8/layout/hChevron3"/>
    <dgm:cxn modelId="{B71FEC43-1D7A-46F9-8794-9A74F52922CE}" type="presParOf" srcId="{B1322C49-E7C7-4076-A916-02919B4A179B}" destId="{4A85D202-0E13-4D83-827C-8662C176CC3F}" srcOrd="1" destOrd="0" presId="urn:microsoft.com/office/officeart/2005/8/layout/hChevron3"/>
    <dgm:cxn modelId="{F1FD2BD7-206D-4BEC-ABEC-15B10144ABDD}" type="presParOf" srcId="{B1322C49-E7C7-4076-A916-02919B4A179B}" destId="{843298A8-08B9-4E2A-A1C7-3DAC15F5C435}" srcOrd="2" destOrd="0" presId="urn:microsoft.com/office/officeart/2005/8/layout/hChevron3"/>
    <dgm:cxn modelId="{1A4969B7-C3F7-4261-82FB-9E7BC76F2017}" type="presParOf" srcId="{B1322C49-E7C7-4076-A916-02919B4A179B}" destId="{B66703F2-C514-4D38-9E78-87CEB7261B15}" srcOrd="3" destOrd="0" presId="urn:microsoft.com/office/officeart/2005/8/layout/hChevron3"/>
    <dgm:cxn modelId="{28EFDF05-232E-48BE-AF58-FD1A88FC9DDE}" type="presParOf" srcId="{B1322C49-E7C7-4076-A916-02919B4A179B}" destId="{916FA869-D4F2-45B1-8A36-7E504B9CB531}" srcOrd="4" destOrd="0" presId="urn:microsoft.com/office/officeart/2005/8/layout/hChevron3"/>
    <dgm:cxn modelId="{74DB5A2B-260A-4C9A-9035-A6A2BB35AC18}" type="presParOf" srcId="{B1322C49-E7C7-4076-A916-02919B4A179B}" destId="{990E7ADD-96C7-4AA0-9671-1FEEB22FAFDF}" srcOrd="5" destOrd="0" presId="urn:microsoft.com/office/officeart/2005/8/layout/hChevron3"/>
    <dgm:cxn modelId="{CB45B172-881E-411E-B0F2-DA280F7F01AB}" type="presParOf" srcId="{B1322C49-E7C7-4076-A916-02919B4A179B}" destId="{42EDE446-2CCC-45BB-934B-2E708C92DC99}" srcOrd="6" destOrd="0" presId="urn:microsoft.com/office/officeart/2005/8/layout/hChevron3"/>
    <dgm:cxn modelId="{4C686AA8-346F-4B42-A82E-383EF21039A0}" type="presParOf" srcId="{B1322C49-E7C7-4076-A916-02919B4A179B}" destId="{C033843D-EC16-452A-AC9D-B3BB5DD75205}" srcOrd="7" destOrd="0" presId="urn:microsoft.com/office/officeart/2005/8/layout/hChevron3"/>
    <dgm:cxn modelId="{AA25588F-CA3E-4C62-8121-8ADCE01F51F8}" type="presParOf" srcId="{B1322C49-E7C7-4076-A916-02919B4A179B}" destId="{3AD13CA3-7AFC-4B3E-AE7C-AB7CD1F71218}"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C77C-B3E5-AF49-A900-77655CAC9821}">
      <dsp:nvSpPr>
        <dsp:cNvPr id="0" name=""/>
        <dsp:cNvSpPr/>
      </dsp:nvSpPr>
      <dsp:spPr>
        <a:xfrm>
          <a:off x="5614991" y="356573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i="0" kern="1200">
              <a:solidFill>
                <a:schemeClr val="dk1"/>
              </a:solidFill>
              <a:effectLst/>
              <a:latin typeface="Calibri"/>
              <a:ea typeface="Calibri"/>
              <a:cs typeface="Calibri"/>
            </a:rPr>
            <a:t>Opportunities to enrich educational programs for the remaining school properties</a:t>
          </a:r>
          <a:endParaRPr lang="en-US" sz="1100" kern="1200"/>
        </a:p>
        <a:p>
          <a:pPr marL="57150" lvl="1" indent="-57150" algn="l" defTabSz="488950">
            <a:lnSpc>
              <a:spcPct val="90000"/>
            </a:lnSpc>
            <a:spcBef>
              <a:spcPct val="0"/>
            </a:spcBef>
            <a:spcAft>
              <a:spcPct val="15000"/>
            </a:spcAft>
            <a:buChar char="•"/>
          </a:pPr>
          <a:r>
            <a:rPr lang="en-US" sz="1100" kern="1200"/>
            <a:t>Administrative uses</a:t>
          </a:r>
        </a:p>
      </dsp:txBody>
      <dsp:txXfrm>
        <a:off x="6428971" y="4022087"/>
        <a:ext cx="1739558" cy="1184773"/>
      </dsp:txXfrm>
    </dsp:sp>
    <dsp:sp modelId="{E118AB4D-F584-ED45-836C-CA597A40B180}">
      <dsp:nvSpPr>
        <dsp:cNvPr id="0" name=""/>
        <dsp:cNvSpPr/>
      </dsp:nvSpPr>
      <dsp:spPr>
        <a:xfrm>
          <a:off x="1388552" y="356573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Part of broader economic mobility strategy led by the City</a:t>
          </a:r>
        </a:p>
        <a:p>
          <a:pPr marL="57150" lvl="1" indent="-57150" algn="l" defTabSz="488950" rtl="0">
            <a:lnSpc>
              <a:spcPct val="90000"/>
            </a:lnSpc>
            <a:spcBef>
              <a:spcPct val="0"/>
            </a:spcBef>
            <a:spcAft>
              <a:spcPct val="15000"/>
            </a:spcAft>
            <a:buChar char="•"/>
          </a:pPr>
          <a:r>
            <a:rPr lang="en-US" sz="1100" kern="1200" err="1">
              <a:latin typeface="Calibri Light" panose="020F0302020204030204"/>
            </a:rPr>
            <a:t>Exte</a:t>
          </a:r>
          <a:r>
            <a:rPr lang="en-US" sz="1100" kern="1200">
              <a:latin typeface="Calibri Light" panose="020F0302020204030204"/>
            </a:rPr>
            <a:t>nsive opportunities for community members to provide input</a:t>
          </a:r>
        </a:p>
      </dsp:txBody>
      <dsp:txXfrm>
        <a:off x="1425412" y="4022087"/>
        <a:ext cx="1739558" cy="1184773"/>
      </dsp:txXfrm>
    </dsp:sp>
    <dsp:sp modelId="{44CB77FC-FFF5-8140-9EB7-F7F183704710}">
      <dsp:nvSpPr>
        <dsp:cNvPr id="0" name=""/>
        <dsp:cNvSpPr/>
      </dsp:nvSpPr>
      <dsp:spPr>
        <a:xfrm>
          <a:off x="5614991" y="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Must follow Ohio Revised Code in cases of building disposition</a:t>
          </a:r>
        </a:p>
        <a:p>
          <a:pPr marL="57150" lvl="1" indent="-57150" algn="l" defTabSz="488950">
            <a:lnSpc>
              <a:spcPct val="90000"/>
            </a:lnSpc>
            <a:spcBef>
              <a:spcPct val="0"/>
            </a:spcBef>
            <a:spcAft>
              <a:spcPct val="15000"/>
            </a:spcAft>
            <a:buChar char="•"/>
          </a:pPr>
          <a:r>
            <a:rPr lang="en-US" sz="1100" kern="1200"/>
            <a:t>Have one year following close to take action</a:t>
          </a:r>
        </a:p>
      </dsp:txBody>
      <dsp:txXfrm>
        <a:off x="6428971" y="36860"/>
        <a:ext cx="1739558" cy="1184773"/>
      </dsp:txXfrm>
    </dsp:sp>
    <dsp:sp modelId="{104A0CD0-FEF7-DB42-8AC4-6D820FF142D4}">
      <dsp:nvSpPr>
        <dsp:cNvPr id="0" name=""/>
        <dsp:cNvSpPr/>
      </dsp:nvSpPr>
      <dsp:spPr>
        <a:xfrm>
          <a:off x="1388552" y="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ptos" panose="020B0004020202020204" pitchFamily="34" charset="0"/>
            </a:rPr>
            <a:t>Review of detailed building condition assessments</a:t>
          </a:r>
        </a:p>
        <a:p>
          <a:pPr marL="57150" lvl="1" indent="-57150" algn="l" defTabSz="488950">
            <a:lnSpc>
              <a:spcPct val="90000"/>
            </a:lnSpc>
            <a:spcBef>
              <a:spcPct val="0"/>
            </a:spcBef>
            <a:spcAft>
              <a:spcPct val="15000"/>
            </a:spcAft>
            <a:buChar char="•"/>
          </a:pPr>
          <a:r>
            <a:rPr lang="en-US" sz="1100" kern="1200" dirty="0">
              <a:latin typeface="Aptos" panose="020B0004020202020204" pitchFamily="34" charset="0"/>
            </a:rPr>
            <a:t>Landmark status and constraints </a:t>
          </a:r>
        </a:p>
      </dsp:txBody>
      <dsp:txXfrm>
        <a:off x="1425412" y="36860"/>
        <a:ext cx="1739558" cy="1184773"/>
      </dsp:txXfrm>
    </dsp:sp>
    <dsp:sp modelId="{48536297-320C-1F45-9B27-F69CEF63CACA}">
      <dsp:nvSpPr>
        <dsp:cNvPr id="0" name=""/>
        <dsp:cNvSpPr/>
      </dsp:nvSpPr>
      <dsp:spPr>
        <a:xfrm>
          <a:off x="2474003" y="298892"/>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Building condition and status</a:t>
          </a:r>
        </a:p>
      </dsp:txBody>
      <dsp:txXfrm>
        <a:off x="3139026" y="963915"/>
        <a:ext cx="1605508" cy="1605508"/>
      </dsp:txXfrm>
    </dsp:sp>
    <dsp:sp modelId="{668A3FFE-B571-4E44-AE5F-56891F856DE9}">
      <dsp:nvSpPr>
        <dsp:cNvPr id="0" name=""/>
        <dsp:cNvSpPr/>
      </dsp:nvSpPr>
      <dsp:spPr>
        <a:xfrm rot="5400000">
          <a:off x="4849408" y="298892"/>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Legal parameters</a:t>
          </a:r>
        </a:p>
      </dsp:txBody>
      <dsp:txXfrm rot="-5400000">
        <a:off x="4849408" y="963915"/>
        <a:ext cx="1605508" cy="1605508"/>
      </dsp:txXfrm>
    </dsp:sp>
    <dsp:sp modelId="{6476D29A-38AC-2D41-9FD8-7FE6C83CA449}">
      <dsp:nvSpPr>
        <dsp:cNvPr id="0" name=""/>
        <dsp:cNvSpPr/>
      </dsp:nvSpPr>
      <dsp:spPr>
        <a:xfrm rot="10800000">
          <a:off x="4849408" y="2674297"/>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CMSD needs </a:t>
          </a:r>
        </a:p>
      </dsp:txBody>
      <dsp:txXfrm rot="10800000">
        <a:off x="4849408" y="2674297"/>
        <a:ext cx="1605508" cy="1605508"/>
      </dsp:txXfrm>
    </dsp:sp>
    <dsp:sp modelId="{7594D114-9D05-1349-BD26-9E2611814A9F}">
      <dsp:nvSpPr>
        <dsp:cNvPr id="0" name=""/>
        <dsp:cNvSpPr/>
      </dsp:nvSpPr>
      <dsp:spPr>
        <a:xfrm rot="16200000">
          <a:off x="2474003" y="2674297"/>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Neighborhood needs and assets</a:t>
          </a:r>
        </a:p>
      </dsp:txBody>
      <dsp:txXfrm rot="5400000">
        <a:off x="3139026" y="2674297"/>
        <a:ext cx="1605508" cy="1605508"/>
      </dsp:txXfrm>
    </dsp:sp>
    <dsp:sp modelId="{7695F535-EFE6-D94A-9D2F-CC95041C0E2D}">
      <dsp:nvSpPr>
        <dsp:cNvPr id="0" name=""/>
        <dsp:cNvSpPr/>
      </dsp:nvSpPr>
      <dsp:spPr>
        <a:xfrm>
          <a:off x="4405003" y="2149925"/>
          <a:ext cx="783936" cy="68168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346CB-3C33-3741-918B-B15483987891}">
      <dsp:nvSpPr>
        <dsp:cNvPr id="0" name=""/>
        <dsp:cNvSpPr/>
      </dsp:nvSpPr>
      <dsp:spPr>
        <a:xfrm rot="10800000">
          <a:off x="4405003" y="2412111"/>
          <a:ext cx="783936" cy="68168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87958-8C89-4FE5-B5A7-785CCF71BAA3}">
      <dsp:nvSpPr>
        <dsp:cNvPr id="0" name=""/>
        <dsp:cNvSpPr/>
      </dsp:nvSpPr>
      <dsp:spPr>
        <a:xfrm>
          <a:off x="1252497" y="452721"/>
          <a:ext cx="1528124" cy="15281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5D901E-DFE6-46A4-9870-F131B62DD793}">
      <dsp:nvSpPr>
        <dsp:cNvPr id="0" name=""/>
        <dsp:cNvSpPr/>
      </dsp:nvSpPr>
      <dsp:spPr>
        <a:xfrm>
          <a:off x="308116" y="2249650"/>
          <a:ext cx="3395831"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a:t>Facilitated sessions by city staff to discuss reuse opportunities and document questions, comments, and concerns. City staff gave a brief presentation followed by table discussions.</a:t>
          </a:r>
          <a:endParaRPr lang="en-US" sz="1400" kern="1200"/>
        </a:p>
      </dsp:txBody>
      <dsp:txXfrm>
        <a:off x="308116" y="2249650"/>
        <a:ext cx="3395831" cy="1102500"/>
      </dsp:txXfrm>
    </dsp:sp>
    <dsp:sp modelId="{E769FB26-9CE9-4FAC-8E56-12497C334495}">
      <dsp:nvSpPr>
        <dsp:cNvPr id="0" name=""/>
        <dsp:cNvSpPr/>
      </dsp:nvSpPr>
      <dsp:spPr>
        <a:xfrm>
          <a:off x="5242599" y="452721"/>
          <a:ext cx="1528124" cy="15281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B0673E-8A34-438E-B52B-575615A4AAAA}">
      <dsp:nvSpPr>
        <dsp:cNvPr id="0" name=""/>
        <dsp:cNvSpPr/>
      </dsp:nvSpPr>
      <dsp:spPr>
        <a:xfrm>
          <a:off x="4292989" y="2249650"/>
          <a:ext cx="3395831"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baseline="0"/>
            <a:t>9 in-person, 90-minute sessions between February 5</a:t>
          </a:r>
          <a:r>
            <a:rPr lang="en-US" sz="1400" b="0" i="0" kern="1200" baseline="30000"/>
            <a:t>th</a:t>
          </a:r>
          <a:r>
            <a:rPr lang="en-US" sz="1400" b="0" i="0" kern="1200" baseline="0"/>
            <a:t> and February 28</a:t>
          </a:r>
          <a:r>
            <a:rPr lang="en-US" sz="1400" b="0" i="0" kern="1200" baseline="30000"/>
            <a:t>th</a:t>
          </a:r>
          <a:r>
            <a:rPr lang="en-US" sz="1400" b="0" i="0" kern="1200" baseline="0"/>
            <a:t> </a:t>
          </a:r>
          <a:endParaRPr lang="en-US" sz="1400" kern="1200"/>
        </a:p>
      </dsp:txBody>
      <dsp:txXfrm>
        <a:off x="4292989" y="2249650"/>
        <a:ext cx="3395831" cy="1102500"/>
      </dsp:txXfrm>
    </dsp:sp>
    <dsp:sp modelId="{7998A1E5-DEB9-4C62-83FE-8712DA0587FB}">
      <dsp:nvSpPr>
        <dsp:cNvPr id="0" name=""/>
        <dsp:cNvSpPr/>
      </dsp:nvSpPr>
      <dsp:spPr>
        <a:xfrm>
          <a:off x="9232702" y="452721"/>
          <a:ext cx="1528124" cy="152812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1011F-9CCB-4143-8579-95FA9ACA9383}">
      <dsp:nvSpPr>
        <dsp:cNvPr id="0" name=""/>
        <dsp:cNvSpPr/>
      </dsp:nvSpPr>
      <dsp:spPr>
        <a:xfrm>
          <a:off x="8262818" y="2347475"/>
          <a:ext cx="3395831"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0" i="0" kern="1200" baseline="0"/>
            <a:t>142 total attendees</a:t>
          </a:r>
          <a:endParaRPr lang="en-US" sz="1600" kern="1200"/>
        </a:p>
      </dsp:txBody>
      <dsp:txXfrm>
        <a:off x="8262818" y="2347475"/>
        <a:ext cx="3395831" cy="110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7C77C-B3E5-AF49-A900-77655CAC9821}">
      <dsp:nvSpPr>
        <dsp:cNvPr id="0" name=""/>
        <dsp:cNvSpPr/>
      </dsp:nvSpPr>
      <dsp:spPr>
        <a:xfrm>
          <a:off x="5614991" y="356573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i="0" kern="1200">
              <a:solidFill>
                <a:schemeClr val="dk1"/>
              </a:solidFill>
              <a:effectLst/>
              <a:latin typeface="Calibri"/>
              <a:ea typeface="Calibri"/>
              <a:cs typeface="Calibri"/>
            </a:rPr>
            <a:t>Opportunities to enrich educational programs for the remaining school properties</a:t>
          </a:r>
          <a:endParaRPr lang="en-US" sz="1100" kern="1200"/>
        </a:p>
        <a:p>
          <a:pPr marL="57150" lvl="1" indent="-57150" algn="l" defTabSz="488950">
            <a:lnSpc>
              <a:spcPct val="90000"/>
            </a:lnSpc>
            <a:spcBef>
              <a:spcPct val="0"/>
            </a:spcBef>
            <a:spcAft>
              <a:spcPct val="15000"/>
            </a:spcAft>
            <a:buChar char="•"/>
          </a:pPr>
          <a:r>
            <a:rPr lang="en-US" sz="1100" kern="1200"/>
            <a:t>Administrative uses</a:t>
          </a:r>
        </a:p>
      </dsp:txBody>
      <dsp:txXfrm>
        <a:off x="6428971" y="4022087"/>
        <a:ext cx="1739558" cy="1184773"/>
      </dsp:txXfrm>
    </dsp:sp>
    <dsp:sp modelId="{E118AB4D-F584-ED45-836C-CA597A40B180}">
      <dsp:nvSpPr>
        <dsp:cNvPr id="0" name=""/>
        <dsp:cNvSpPr/>
      </dsp:nvSpPr>
      <dsp:spPr>
        <a:xfrm>
          <a:off x="1388552" y="356573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Part of broader economic mobility strategy led by the City</a:t>
          </a:r>
        </a:p>
        <a:p>
          <a:pPr marL="57150" lvl="1" indent="-57150" algn="l" defTabSz="488950" rtl="0">
            <a:lnSpc>
              <a:spcPct val="90000"/>
            </a:lnSpc>
            <a:spcBef>
              <a:spcPct val="0"/>
            </a:spcBef>
            <a:spcAft>
              <a:spcPct val="15000"/>
            </a:spcAft>
            <a:buChar char="•"/>
          </a:pPr>
          <a:r>
            <a:rPr lang="en-US" sz="1100" kern="1200" err="1">
              <a:latin typeface="Calibri Light" panose="020F0302020204030204"/>
            </a:rPr>
            <a:t>Exte</a:t>
          </a:r>
          <a:r>
            <a:rPr lang="en-US" sz="1100" kern="1200">
              <a:latin typeface="Calibri Light" panose="020F0302020204030204"/>
            </a:rPr>
            <a:t>nsive opportunities for community members to provide input</a:t>
          </a:r>
        </a:p>
      </dsp:txBody>
      <dsp:txXfrm>
        <a:off x="1425412" y="4022087"/>
        <a:ext cx="1739558" cy="1184773"/>
      </dsp:txXfrm>
    </dsp:sp>
    <dsp:sp modelId="{44CB77FC-FFF5-8140-9EB7-F7F183704710}">
      <dsp:nvSpPr>
        <dsp:cNvPr id="0" name=""/>
        <dsp:cNvSpPr/>
      </dsp:nvSpPr>
      <dsp:spPr>
        <a:xfrm>
          <a:off x="5614991" y="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a:t>Must follow Ohio Revised Code in cases of building disposition</a:t>
          </a:r>
        </a:p>
        <a:p>
          <a:pPr marL="57150" lvl="1" indent="-57150" algn="l" defTabSz="488950">
            <a:lnSpc>
              <a:spcPct val="90000"/>
            </a:lnSpc>
            <a:spcBef>
              <a:spcPct val="0"/>
            </a:spcBef>
            <a:spcAft>
              <a:spcPct val="15000"/>
            </a:spcAft>
            <a:buChar char="•"/>
          </a:pPr>
          <a:r>
            <a:rPr lang="en-US" sz="1100" kern="1200"/>
            <a:t>Have one year following close to take action</a:t>
          </a:r>
        </a:p>
      </dsp:txBody>
      <dsp:txXfrm>
        <a:off x="6428971" y="36860"/>
        <a:ext cx="1739558" cy="1184773"/>
      </dsp:txXfrm>
    </dsp:sp>
    <dsp:sp modelId="{104A0CD0-FEF7-DB42-8AC4-6D820FF142D4}">
      <dsp:nvSpPr>
        <dsp:cNvPr id="0" name=""/>
        <dsp:cNvSpPr/>
      </dsp:nvSpPr>
      <dsp:spPr>
        <a:xfrm>
          <a:off x="1388552" y="0"/>
          <a:ext cx="2590398" cy="16779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57150" lvl="1" indent="-57150" algn="l" defTabSz="488950">
            <a:lnSpc>
              <a:spcPct val="90000"/>
            </a:lnSpc>
            <a:spcBef>
              <a:spcPct val="0"/>
            </a:spcBef>
            <a:spcAft>
              <a:spcPct val="15000"/>
            </a:spcAft>
            <a:buChar char="•"/>
          </a:pPr>
          <a:r>
            <a:rPr lang="en-US" sz="1100" kern="1200" dirty="0">
              <a:latin typeface="Aptos" panose="020B0004020202020204" pitchFamily="34" charset="0"/>
            </a:rPr>
            <a:t>Review of detailed building condition assessments</a:t>
          </a:r>
        </a:p>
        <a:p>
          <a:pPr marL="57150" lvl="1" indent="-57150" algn="l" defTabSz="488950">
            <a:lnSpc>
              <a:spcPct val="90000"/>
            </a:lnSpc>
            <a:spcBef>
              <a:spcPct val="0"/>
            </a:spcBef>
            <a:spcAft>
              <a:spcPct val="15000"/>
            </a:spcAft>
            <a:buChar char="•"/>
          </a:pPr>
          <a:r>
            <a:rPr lang="en-US" sz="1100" kern="1200" dirty="0">
              <a:latin typeface="Aptos" panose="020B0004020202020204" pitchFamily="34" charset="0"/>
            </a:rPr>
            <a:t>Landmark status and constraints </a:t>
          </a:r>
        </a:p>
      </dsp:txBody>
      <dsp:txXfrm>
        <a:off x="1425412" y="36860"/>
        <a:ext cx="1739558" cy="1184773"/>
      </dsp:txXfrm>
    </dsp:sp>
    <dsp:sp modelId="{48536297-320C-1F45-9B27-F69CEF63CACA}">
      <dsp:nvSpPr>
        <dsp:cNvPr id="0" name=""/>
        <dsp:cNvSpPr/>
      </dsp:nvSpPr>
      <dsp:spPr>
        <a:xfrm>
          <a:off x="2474003" y="298892"/>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Building condition and status</a:t>
          </a:r>
        </a:p>
      </dsp:txBody>
      <dsp:txXfrm>
        <a:off x="3139026" y="963915"/>
        <a:ext cx="1605508" cy="1605508"/>
      </dsp:txXfrm>
    </dsp:sp>
    <dsp:sp modelId="{668A3FFE-B571-4E44-AE5F-56891F856DE9}">
      <dsp:nvSpPr>
        <dsp:cNvPr id="0" name=""/>
        <dsp:cNvSpPr/>
      </dsp:nvSpPr>
      <dsp:spPr>
        <a:xfrm rot="5400000">
          <a:off x="4849408" y="298892"/>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Legal parameters</a:t>
          </a:r>
        </a:p>
      </dsp:txBody>
      <dsp:txXfrm rot="-5400000">
        <a:off x="4849408" y="963915"/>
        <a:ext cx="1605508" cy="1605508"/>
      </dsp:txXfrm>
    </dsp:sp>
    <dsp:sp modelId="{6476D29A-38AC-2D41-9FD8-7FE6C83CA449}">
      <dsp:nvSpPr>
        <dsp:cNvPr id="0" name=""/>
        <dsp:cNvSpPr/>
      </dsp:nvSpPr>
      <dsp:spPr>
        <a:xfrm rot="10800000">
          <a:off x="4849408" y="2674297"/>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CMSD needs </a:t>
          </a:r>
        </a:p>
      </dsp:txBody>
      <dsp:txXfrm rot="10800000">
        <a:off x="4849408" y="2674297"/>
        <a:ext cx="1605508" cy="1605508"/>
      </dsp:txXfrm>
    </dsp:sp>
    <dsp:sp modelId="{7594D114-9D05-1349-BD26-9E2611814A9F}">
      <dsp:nvSpPr>
        <dsp:cNvPr id="0" name=""/>
        <dsp:cNvSpPr/>
      </dsp:nvSpPr>
      <dsp:spPr>
        <a:xfrm rot="16200000">
          <a:off x="2474003" y="2674297"/>
          <a:ext cx="2270531" cy="227053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latin typeface="Aptos" panose="020B0004020202020204" pitchFamily="34" charset="0"/>
            </a:rPr>
            <a:t>Neighborhood needs and assets</a:t>
          </a:r>
        </a:p>
      </dsp:txBody>
      <dsp:txXfrm rot="5400000">
        <a:off x="3139026" y="2674297"/>
        <a:ext cx="1605508" cy="1605508"/>
      </dsp:txXfrm>
    </dsp:sp>
    <dsp:sp modelId="{7695F535-EFE6-D94A-9D2F-CC95041C0E2D}">
      <dsp:nvSpPr>
        <dsp:cNvPr id="0" name=""/>
        <dsp:cNvSpPr/>
      </dsp:nvSpPr>
      <dsp:spPr>
        <a:xfrm>
          <a:off x="4405003" y="2149925"/>
          <a:ext cx="783936" cy="68168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1346CB-3C33-3741-918B-B15483987891}">
      <dsp:nvSpPr>
        <dsp:cNvPr id="0" name=""/>
        <dsp:cNvSpPr/>
      </dsp:nvSpPr>
      <dsp:spPr>
        <a:xfrm rot="10800000">
          <a:off x="4405003" y="2412111"/>
          <a:ext cx="783936" cy="68168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6F5AB-C6FE-478C-9C36-DC3EF849B0E8}">
      <dsp:nvSpPr>
        <dsp:cNvPr id="0" name=""/>
        <dsp:cNvSpPr/>
      </dsp:nvSpPr>
      <dsp:spPr>
        <a:xfrm>
          <a:off x="0" y="1755"/>
          <a:ext cx="8155505" cy="889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16D6CA-22EF-486E-95D2-EDEBB57AF5A0}">
      <dsp:nvSpPr>
        <dsp:cNvPr id="0" name=""/>
        <dsp:cNvSpPr/>
      </dsp:nvSpPr>
      <dsp:spPr>
        <a:xfrm>
          <a:off x="269188" y="201978"/>
          <a:ext cx="489434" cy="4894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F5F5C-A261-4158-BFA8-85B710EB36AE}">
      <dsp:nvSpPr>
        <dsp:cNvPr id="0" name=""/>
        <dsp:cNvSpPr/>
      </dsp:nvSpPr>
      <dsp:spPr>
        <a:xfrm>
          <a:off x="1027811" y="1755"/>
          <a:ext cx="7127693" cy="88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79" tIns="94179" rIns="94179" bIns="94179"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Aptos" panose="020B0004020202020204" pitchFamily="34" charset="0"/>
              <a:ea typeface="Calibri"/>
              <a:cs typeface="Calibri"/>
            </a:rPr>
            <a:t>School District Use:</a:t>
          </a:r>
          <a:r>
            <a:rPr lang="en-US" sz="1500" kern="1200" dirty="0">
              <a:latin typeface="Aptos" panose="020B0004020202020204" pitchFamily="34" charset="0"/>
              <a:ea typeface="Calibri"/>
              <a:cs typeface="Calibri"/>
            </a:rPr>
            <a:t> Properties retained for ongoing district purposes</a:t>
          </a:r>
        </a:p>
      </dsp:txBody>
      <dsp:txXfrm>
        <a:off x="1027811" y="1755"/>
        <a:ext cx="7127693" cy="889880"/>
      </dsp:txXfrm>
    </dsp:sp>
    <dsp:sp modelId="{2733649D-A8F7-46FD-A914-D2DB01A7BD96}">
      <dsp:nvSpPr>
        <dsp:cNvPr id="0" name=""/>
        <dsp:cNvSpPr/>
      </dsp:nvSpPr>
      <dsp:spPr>
        <a:xfrm>
          <a:off x="0" y="1114105"/>
          <a:ext cx="8155505" cy="889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3C4FB9-8C01-4F1F-A1D6-639AC7B2F8F0}">
      <dsp:nvSpPr>
        <dsp:cNvPr id="0" name=""/>
        <dsp:cNvSpPr/>
      </dsp:nvSpPr>
      <dsp:spPr>
        <a:xfrm>
          <a:off x="269188" y="1314328"/>
          <a:ext cx="489434" cy="4894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E3691-7E35-485E-B000-B5786D87DD35}">
      <dsp:nvSpPr>
        <dsp:cNvPr id="0" name=""/>
        <dsp:cNvSpPr/>
      </dsp:nvSpPr>
      <dsp:spPr>
        <a:xfrm>
          <a:off x="1027811" y="1114105"/>
          <a:ext cx="7127693" cy="88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79" tIns="94179" rIns="94179" bIns="94179"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Aptos" panose="020B0004020202020204" pitchFamily="34" charset="0"/>
              <a:ea typeface="Calibri" panose="020F0502020204030204" pitchFamily="34" charset="0"/>
              <a:cs typeface="Calibri" panose="020F0502020204030204" pitchFamily="34" charset="0"/>
            </a:rPr>
            <a:t>Land Swap for New and Existing School Sites: </a:t>
          </a:r>
          <a:r>
            <a:rPr lang="en-US" sz="1500" kern="1200" dirty="0">
              <a:latin typeface="Aptos" panose="020B0004020202020204" pitchFamily="34" charset="0"/>
              <a:ea typeface="Calibri" panose="020F0502020204030204" pitchFamily="34" charset="0"/>
              <a:cs typeface="Calibri" panose="020F0502020204030204" pitchFamily="34" charset="0"/>
            </a:rPr>
            <a:t>Properties exchanged with the city in support of new school construction and enhancement of existing schools while providing city with community use </a:t>
          </a:r>
        </a:p>
      </dsp:txBody>
      <dsp:txXfrm>
        <a:off x="1027811" y="1114105"/>
        <a:ext cx="7127693" cy="889880"/>
      </dsp:txXfrm>
    </dsp:sp>
    <dsp:sp modelId="{F3DE7129-69F0-4EF7-A0DE-B93FA51D25AC}">
      <dsp:nvSpPr>
        <dsp:cNvPr id="0" name=""/>
        <dsp:cNvSpPr/>
      </dsp:nvSpPr>
      <dsp:spPr>
        <a:xfrm>
          <a:off x="0" y="2226456"/>
          <a:ext cx="8155505" cy="889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AA24A-054F-4A6F-A534-1D42A8421DC7}">
      <dsp:nvSpPr>
        <dsp:cNvPr id="0" name=""/>
        <dsp:cNvSpPr/>
      </dsp:nvSpPr>
      <dsp:spPr>
        <a:xfrm>
          <a:off x="269188" y="2426679"/>
          <a:ext cx="489434" cy="4894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73328-456F-416F-8E7E-2C1CE01C5C94}">
      <dsp:nvSpPr>
        <dsp:cNvPr id="0" name=""/>
        <dsp:cNvSpPr/>
      </dsp:nvSpPr>
      <dsp:spPr>
        <a:xfrm>
          <a:off x="1027811" y="2226456"/>
          <a:ext cx="7127693" cy="88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79" tIns="94179" rIns="94179" bIns="94179"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Aptos" panose="020B0004020202020204" pitchFamily="34" charset="0"/>
              <a:ea typeface="Calibri"/>
              <a:cs typeface="Calibri"/>
            </a:rPr>
            <a:t>Sale-Leaseback:</a:t>
          </a:r>
          <a:r>
            <a:rPr lang="en-US" sz="1500" kern="1200" dirty="0">
              <a:latin typeface="Aptos" panose="020B0004020202020204" pitchFamily="34" charset="0"/>
              <a:ea typeface="Calibri"/>
              <a:cs typeface="Calibri"/>
            </a:rPr>
            <a:t> Buildings suitable for sale to other entities, while retaining some district use, as in previous arrangements like Magnet or Washington Park/First Tee </a:t>
          </a:r>
        </a:p>
      </dsp:txBody>
      <dsp:txXfrm>
        <a:off x="1027811" y="2226456"/>
        <a:ext cx="7127693" cy="889880"/>
      </dsp:txXfrm>
    </dsp:sp>
    <dsp:sp modelId="{877AC36B-3076-4CCC-86F7-6E8F10A93E6F}">
      <dsp:nvSpPr>
        <dsp:cNvPr id="0" name=""/>
        <dsp:cNvSpPr/>
      </dsp:nvSpPr>
      <dsp:spPr>
        <a:xfrm>
          <a:off x="0" y="3338806"/>
          <a:ext cx="8155505" cy="8898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0B5853-0818-44D4-A264-D4DEA67730B9}">
      <dsp:nvSpPr>
        <dsp:cNvPr id="0" name=""/>
        <dsp:cNvSpPr/>
      </dsp:nvSpPr>
      <dsp:spPr>
        <a:xfrm>
          <a:off x="269188" y="3539029"/>
          <a:ext cx="489434" cy="4894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34C3FD-3BBA-4F10-A05B-5EB2A2B4BEDA}">
      <dsp:nvSpPr>
        <dsp:cNvPr id="0" name=""/>
        <dsp:cNvSpPr/>
      </dsp:nvSpPr>
      <dsp:spPr>
        <a:xfrm>
          <a:off x="1027811" y="3338806"/>
          <a:ext cx="7127693" cy="889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79" tIns="94179" rIns="94179" bIns="94179" numCol="1" spcCol="1270" anchor="ctr" anchorCtr="0">
          <a:noAutofit/>
        </a:bodyPr>
        <a:lstStyle/>
        <a:p>
          <a:pPr marL="0" lvl="0" indent="0" algn="l" defTabSz="666750">
            <a:lnSpc>
              <a:spcPct val="100000"/>
            </a:lnSpc>
            <a:spcBef>
              <a:spcPct val="0"/>
            </a:spcBef>
            <a:spcAft>
              <a:spcPct val="35000"/>
            </a:spcAft>
            <a:buNone/>
          </a:pPr>
          <a:r>
            <a:rPr lang="en-US" sz="1500" b="1" kern="1200" dirty="0">
              <a:latin typeface="Aptos" panose="020B0004020202020204" pitchFamily="34" charset="0"/>
              <a:ea typeface="Calibri"/>
              <a:cs typeface="Calibri"/>
            </a:rPr>
            <a:t>Public Offer:</a:t>
          </a:r>
          <a:r>
            <a:rPr lang="en-US" sz="1500" kern="1200" dirty="0">
              <a:latin typeface="Aptos" panose="020B0004020202020204" pitchFamily="34" charset="0"/>
              <a:ea typeface="Calibri"/>
              <a:cs typeface="Calibri"/>
            </a:rPr>
            <a:t> Properties offered directly to charters with less immediate district utility</a:t>
          </a:r>
          <a:endParaRPr lang="en-US" sz="1500" kern="1200" dirty="0">
            <a:latin typeface="Aptos" panose="020B0004020202020204" pitchFamily="34" charset="0"/>
          </a:endParaRPr>
        </a:p>
      </dsp:txBody>
      <dsp:txXfrm>
        <a:off x="1027811" y="3338806"/>
        <a:ext cx="7127693" cy="889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E492E-874D-408C-92E4-0E8F88BBD05E}">
      <dsp:nvSpPr>
        <dsp:cNvPr id="0" name=""/>
        <dsp:cNvSpPr/>
      </dsp:nvSpPr>
      <dsp:spPr>
        <a:xfrm>
          <a:off x="1415" y="1161375"/>
          <a:ext cx="2760495" cy="110419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rtl="0">
            <a:lnSpc>
              <a:spcPct val="90000"/>
            </a:lnSpc>
            <a:spcBef>
              <a:spcPct val="0"/>
            </a:spcBef>
            <a:spcAft>
              <a:spcPct val="35000"/>
            </a:spcAft>
            <a:buNone/>
          </a:pPr>
          <a:r>
            <a:rPr lang="en-US" sz="2000" kern="1200">
              <a:latin typeface="Aptos" panose="020B0004020202020204" pitchFamily="34" charset="0"/>
            </a:rPr>
            <a:t>Request for Proposal/ Getting a Quote</a:t>
          </a:r>
        </a:p>
      </dsp:txBody>
      <dsp:txXfrm>
        <a:off x="1415" y="1161375"/>
        <a:ext cx="2484446" cy="1104198"/>
      </dsp:txXfrm>
    </dsp:sp>
    <dsp:sp modelId="{843298A8-08B9-4E2A-A1C7-3DAC15F5C435}">
      <dsp:nvSpPr>
        <dsp:cNvPr id="0" name=""/>
        <dsp:cNvSpPr/>
      </dsp:nvSpPr>
      <dsp:spPr>
        <a:xfrm>
          <a:off x="2209812" y="1161375"/>
          <a:ext cx="2760495" cy="11041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panose="020B0004020202020204" pitchFamily="34" charset="0"/>
            </a:rPr>
            <a:t>Design</a:t>
          </a:r>
        </a:p>
      </dsp:txBody>
      <dsp:txXfrm>
        <a:off x="2761911" y="1161375"/>
        <a:ext cx="1656297" cy="1104198"/>
      </dsp:txXfrm>
    </dsp:sp>
    <dsp:sp modelId="{916FA869-D4F2-45B1-8A36-7E504B9CB531}">
      <dsp:nvSpPr>
        <dsp:cNvPr id="0" name=""/>
        <dsp:cNvSpPr/>
      </dsp:nvSpPr>
      <dsp:spPr>
        <a:xfrm>
          <a:off x="4418208" y="1161375"/>
          <a:ext cx="2760495" cy="11041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panose="020B0004020202020204" pitchFamily="34" charset="0"/>
            </a:rPr>
            <a:t>Permitting</a:t>
          </a:r>
        </a:p>
      </dsp:txBody>
      <dsp:txXfrm>
        <a:off x="4970307" y="1161375"/>
        <a:ext cx="1656297" cy="1104198"/>
      </dsp:txXfrm>
    </dsp:sp>
    <dsp:sp modelId="{42EDE446-2CCC-45BB-934B-2E708C92DC99}">
      <dsp:nvSpPr>
        <dsp:cNvPr id="0" name=""/>
        <dsp:cNvSpPr/>
      </dsp:nvSpPr>
      <dsp:spPr>
        <a:xfrm>
          <a:off x="6626605" y="1161375"/>
          <a:ext cx="2760495" cy="11041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panose="020B0004020202020204" pitchFamily="34" charset="0"/>
            </a:rPr>
            <a:t>Bidding</a:t>
          </a:r>
        </a:p>
      </dsp:txBody>
      <dsp:txXfrm>
        <a:off x="7178704" y="1161375"/>
        <a:ext cx="1656297" cy="1104198"/>
      </dsp:txXfrm>
    </dsp:sp>
    <dsp:sp modelId="{3AD13CA3-7AFC-4B3E-AE7C-AB7CD1F71218}">
      <dsp:nvSpPr>
        <dsp:cNvPr id="0" name=""/>
        <dsp:cNvSpPr/>
      </dsp:nvSpPr>
      <dsp:spPr>
        <a:xfrm>
          <a:off x="8835001" y="1161375"/>
          <a:ext cx="2760495" cy="110419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a:latin typeface="Aptos" panose="020B0004020202020204" pitchFamily="34" charset="0"/>
            </a:rPr>
            <a:t>Construction</a:t>
          </a:r>
        </a:p>
      </dsp:txBody>
      <dsp:txXfrm>
        <a:off x="9387100" y="1161375"/>
        <a:ext cx="1656297" cy="110419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8" tIns="46659" rIns="93318" bIns="46659" rtlCol="0"/>
          <a:lstStyle>
            <a:lvl1pPr algn="l">
              <a:defRPr sz="1300"/>
            </a:lvl1pPr>
          </a:lstStyle>
          <a:p>
            <a:endParaRPr lang="en-US"/>
          </a:p>
        </p:txBody>
      </p:sp>
      <p:sp>
        <p:nvSpPr>
          <p:cNvPr id="3" name="Date Placeholder 2"/>
          <p:cNvSpPr>
            <a:spLocks noGrp="1"/>
          </p:cNvSpPr>
          <p:nvPr>
            <p:ph type="dt" idx="1"/>
          </p:nvPr>
        </p:nvSpPr>
        <p:spPr>
          <a:xfrm>
            <a:off x="3978132" y="1"/>
            <a:ext cx="3043343" cy="467071"/>
          </a:xfrm>
          <a:prstGeom prst="rect">
            <a:avLst/>
          </a:prstGeom>
        </p:spPr>
        <p:txBody>
          <a:bodyPr vert="horz" lIns="93318" tIns="46659" rIns="93318" bIns="46659" rtlCol="0"/>
          <a:lstStyle>
            <a:lvl1pPr algn="r">
              <a:defRPr sz="1300"/>
            </a:lvl1pPr>
          </a:lstStyle>
          <a:p>
            <a:fld id="{580C37AE-A51C-4D34-9F0E-0CB68DE03E01}" type="datetimeFigureOut">
              <a:t>4/11/2026</a:t>
            </a:fld>
            <a:endParaRPr lang="en-US"/>
          </a:p>
        </p:txBody>
      </p:sp>
      <p:sp>
        <p:nvSpPr>
          <p:cNvPr id="4" name="Slide Image Placeholder 3"/>
          <p:cNvSpPr>
            <a:spLocks noGrp="1" noRot="1" noChangeAspect="1"/>
          </p:cNvSpPr>
          <p:nvPr>
            <p:ph type="sldImg" idx="2"/>
          </p:nvPr>
        </p:nvSpPr>
        <p:spPr>
          <a:xfrm>
            <a:off x="717550" y="1162050"/>
            <a:ext cx="5588000" cy="3143250"/>
          </a:xfrm>
          <a:prstGeom prst="rect">
            <a:avLst/>
          </a:prstGeom>
          <a:noFill/>
          <a:ln w="12700">
            <a:solidFill>
              <a:prstClr val="black"/>
            </a:solidFill>
          </a:ln>
        </p:spPr>
        <p:txBody>
          <a:bodyPr vert="horz" lIns="93318" tIns="46659" rIns="93318"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8" tIns="46659" rIns="93318"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18" tIns="46659" rIns="93318"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18" tIns="46659" rIns="93318" bIns="46659" rtlCol="0" anchor="b"/>
          <a:lstStyle>
            <a:lvl1pPr algn="r">
              <a:defRPr sz="1300"/>
            </a:lvl1pPr>
          </a:lstStyle>
          <a:p>
            <a:fld id="{09E8CE51-1FF8-4313-B26A-8AEEBADC6E6B}" type="slidenum">
              <a:t>‹#›</a:t>
            </a:fld>
            <a:endParaRPr lang="en-US"/>
          </a:p>
        </p:txBody>
      </p:sp>
    </p:spTree>
    <p:extLst>
      <p:ext uri="{BB962C8B-B14F-4D97-AF65-F5344CB8AC3E}">
        <p14:creationId xmlns:p14="http://schemas.microsoft.com/office/powerpoint/2010/main" val="2277711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6591">
              <a:defRPr/>
            </a:pPr>
            <a:fld id="{FF02040E-CC80-5F49-8AEC-C2F0178B65DA}" type="slidenum">
              <a:rPr lang="en-US">
                <a:solidFill>
                  <a:prstClr val="black"/>
                </a:solidFill>
                <a:latin typeface="Calibri" panose="020F0502020204030204"/>
              </a:rPr>
              <a:pPr defTabSz="466591">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851926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D2D78-7D49-13D6-93F6-FAEEE4BAA4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0B3E10-4460-8D5F-612A-5E6875FED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B36DFE-C344-FFF2-D1B0-EFAA0F9FD9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FBEDF8-55FE-D1A7-9BF7-F4C86A9B631E}"/>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11</a:t>
            </a:fld>
            <a:endParaRPr lang="en-US">
              <a:solidFill>
                <a:prstClr val="black"/>
              </a:solidFill>
              <a:latin typeface="Aptos" panose="02110004020202020204"/>
            </a:endParaRPr>
          </a:p>
        </p:txBody>
      </p:sp>
    </p:spTree>
    <p:extLst>
      <p:ext uri="{BB962C8B-B14F-4D97-AF65-F5344CB8AC3E}">
        <p14:creationId xmlns:p14="http://schemas.microsoft.com/office/powerpoint/2010/main" val="4193893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1673-DA10-A90D-857E-1661A6358E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76ED4-85CF-AB57-801E-06A027EC90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3265D-F802-AC96-3591-6C0D3F3A776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C12F91-D10C-1606-0579-5EF2681ACB4E}"/>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12</a:t>
            </a:fld>
            <a:endParaRPr lang="en-US">
              <a:solidFill>
                <a:prstClr val="black"/>
              </a:solidFill>
              <a:latin typeface="Aptos" panose="02110004020202020204"/>
            </a:endParaRPr>
          </a:p>
        </p:txBody>
      </p:sp>
    </p:spTree>
    <p:extLst>
      <p:ext uri="{BB962C8B-B14F-4D97-AF65-F5344CB8AC3E}">
        <p14:creationId xmlns:p14="http://schemas.microsoft.com/office/powerpoint/2010/main" val="195302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0907A-2426-5469-A060-214826143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4D793-9145-3B03-E6D5-55C55C608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9CFE2-D043-9F21-1C8E-EFB0E49061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899960-24CE-FB97-5558-A00E6C419494}"/>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13</a:t>
            </a:fld>
            <a:endParaRPr lang="en-US">
              <a:solidFill>
                <a:prstClr val="black"/>
              </a:solidFill>
              <a:latin typeface="Aptos" panose="02110004020202020204"/>
            </a:endParaRPr>
          </a:p>
        </p:txBody>
      </p:sp>
    </p:spTree>
    <p:extLst>
      <p:ext uri="{BB962C8B-B14F-4D97-AF65-F5344CB8AC3E}">
        <p14:creationId xmlns:p14="http://schemas.microsoft.com/office/powerpoint/2010/main" val="51383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A2416-1FB4-B540-4750-4FCCFE82E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6450D0-58EA-75D6-0D7D-C0D02D184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F67ED1-217E-82D6-DBD0-1B568AD796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3CD950-1A3C-719A-FB33-6C801BD7FEC0}"/>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14</a:t>
            </a:fld>
            <a:endParaRPr lang="en-US">
              <a:solidFill>
                <a:prstClr val="black"/>
              </a:solidFill>
              <a:latin typeface="Aptos" panose="02110004020202020204"/>
            </a:endParaRPr>
          </a:p>
        </p:txBody>
      </p:sp>
    </p:spTree>
    <p:extLst>
      <p:ext uri="{BB962C8B-B14F-4D97-AF65-F5344CB8AC3E}">
        <p14:creationId xmlns:p14="http://schemas.microsoft.com/office/powerpoint/2010/main" val="342230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04F9E-C040-B835-B09A-615AA916DD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3C9E6-583A-A029-0834-2C60CB0FB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D8224D-89E3-948F-2C57-65EF1A8084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4B2174-C421-B1E3-B312-BDA07C906D71}"/>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15</a:t>
            </a:fld>
            <a:endParaRPr lang="en-US">
              <a:solidFill>
                <a:prstClr val="black"/>
              </a:solidFill>
              <a:latin typeface="Aptos" panose="02110004020202020204"/>
            </a:endParaRPr>
          </a:p>
        </p:txBody>
      </p:sp>
    </p:spTree>
    <p:extLst>
      <p:ext uri="{BB962C8B-B14F-4D97-AF65-F5344CB8AC3E}">
        <p14:creationId xmlns:p14="http://schemas.microsoft.com/office/powerpoint/2010/main" val="3319756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11A18-F66D-F0FA-CEA4-AA7D6AE0B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694B7-8D5D-D124-82DF-B6B8A02878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A0332B-F67E-271E-233C-DF3C5941A5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E19068-645B-F523-65A2-5BFAF63B07A9}"/>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16</a:t>
            </a:fld>
            <a:endParaRPr lang="en-US">
              <a:solidFill>
                <a:prstClr val="black"/>
              </a:solidFill>
              <a:latin typeface="Aptos" panose="02110004020202020204"/>
            </a:endParaRPr>
          </a:p>
        </p:txBody>
      </p:sp>
    </p:spTree>
    <p:extLst>
      <p:ext uri="{BB962C8B-B14F-4D97-AF65-F5344CB8AC3E}">
        <p14:creationId xmlns:p14="http://schemas.microsoft.com/office/powerpoint/2010/main" val="1600260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53017-91E2-B062-C9E5-A8EE6139AF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A842E7-B63E-56BF-D6DD-02F18B0B6E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7396A-E29B-6323-33FF-6B4050401B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7ECB8E-9F4B-E4A7-48E6-1759657D5AF4}"/>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17</a:t>
            </a:fld>
            <a:endParaRPr lang="en-US">
              <a:solidFill>
                <a:prstClr val="black"/>
              </a:solidFill>
              <a:latin typeface="Aptos" panose="02110004020202020204"/>
            </a:endParaRPr>
          </a:p>
        </p:txBody>
      </p:sp>
    </p:spTree>
    <p:extLst>
      <p:ext uri="{BB962C8B-B14F-4D97-AF65-F5344CB8AC3E}">
        <p14:creationId xmlns:p14="http://schemas.microsoft.com/office/powerpoint/2010/main" val="1984530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41C3EEA3-8E9E-9521-2DE2-04E5247B3CAB}"/>
            </a:ext>
          </a:extLst>
        </p:cNvPr>
        <p:cNvGrpSpPr/>
        <p:nvPr/>
      </p:nvGrpSpPr>
      <p:grpSpPr>
        <a:xfrm>
          <a:off x="0" y="0"/>
          <a:ext cx="0" cy="0"/>
          <a:chOff x="0" y="0"/>
          <a:chExt cx="0" cy="0"/>
        </a:xfrm>
      </p:grpSpPr>
      <p:sp>
        <p:nvSpPr>
          <p:cNvPr id="764" name="Google Shape;764;g3520b73e944_1_109:notes">
            <a:extLst>
              <a:ext uri="{FF2B5EF4-FFF2-40B4-BE49-F238E27FC236}">
                <a16:creationId xmlns:a16="http://schemas.microsoft.com/office/drawing/2014/main" id="{138936FE-965C-AE38-AED7-D1A815B2518B}"/>
              </a:ext>
            </a:extLst>
          </p:cNvPr>
          <p:cNvSpPr txBox="1">
            <a:spLocks noGrp="1"/>
          </p:cNvSpPr>
          <p:nvPr>
            <p:ph type="body" idx="1"/>
          </p:nvPr>
        </p:nvSpPr>
        <p:spPr>
          <a:xfrm>
            <a:off x="719218" y="4560894"/>
            <a:ext cx="5753658" cy="3731886"/>
          </a:xfrm>
          <a:prstGeom prst="rect">
            <a:avLst/>
          </a:prstGeom>
          <a:noFill/>
          <a:ln>
            <a:noFill/>
          </a:ln>
        </p:spPr>
        <p:txBody>
          <a:bodyPr spcFirstLastPara="1" wrap="square" lIns="93302" tIns="46638" rIns="93302" bIns="46638" anchor="t" anchorCtr="0">
            <a:noAutofit/>
          </a:bodyPr>
          <a:lstStyle/>
          <a:p>
            <a:pPr>
              <a:buSzPts val="1400"/>
            </a:pPr>
            <a:endParaRPr lang="en-US"/>
          </a:p>
        </p:txBody>
      </p:sp>
      <p:sp>
        <p:nvSpPr>
          <p:cNvPr id="765" name="Google Shape;765;g3520b73e944_1_109:notes">
            <a:extLst>
              <a:ext uri="{FF2B5EF4-FFF2-40B4-BE49-F238E27FC236}">
                <a16:creationId xmlns:a16="http://schemas.microsoft.com/office/drawing/2014/main" id="{C0DE903F-6C34-68BB-5E69-EB8B5657BE9F}"/>
              </a:ext>
            </a:extLst>
          </p:cNvPr>
          <p:cNvSpPr>
            <a:spLocks noGrp="1" noRot="1" noChangeAspect="1"/>
          </p:cNvSpPr>
          <p:nvPr>
            <p:ph type="sldImg" idx="2"/>
          </p:nvPr>
        </p:nvSpPr>
        <p:spPr>
          <a:xfrm>
            <a:off x="752475" y="1185863"/>
            <a:ext cx="5686425" cy="3198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25940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7C71C-36B8-2C8A-1F3C-E4B8AEB73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E0D9D-B654-91B6-2D3B-19BEE5C9CE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A9FB8-CDED-6614-1FA9-CEEFA9ABB26B}"/>
              </a:ext>
            </a:extLst>
          </p:cNvPr>
          <p:cNvSpPr>
            <a:spLocks noGrp="1"/>
          </p:cNvSpPr>
          <p:nvPr>
            <p:ph type="body" idx="1"/>
          </p:nvPr>
        </p:nvSpPr>
        <p:spPr/>
        <p:txBody>
          <a:bodyPr/>
          <a:lstStyle/>
          <a:p>
            <a:r>
              <a:rPr lang="en-US"/>
              <a:t>Could re-up visceral examples like “This will be the first year in a long time when we will not need to post someone 24/7 at some of our schools to tend to the boiler over the winter break” </a:t>
            </a:r>
          </a:p>
        </p:txBody>
      </p:sp>
      <p:sp>
        <p:nvSpPr>
          <p:cNvPr id="4" name="Slide Number Placeholder 3">
            <a:extLst>
              <a:ext uri="{FF2B5EF4-FFF2-40B4-BE49-F238E27FC236}">
                <a16:creationId xmlns:a16="http://schemas.microsoft.com/office/drawing/2014/main" id="{B448A5A2-9716-E469-1A61-C7E1AC6EA668}"/>
              </a:ext>
            </a:extLst>
          </p:cNvPr>
          <p:cNvSpPr>
            <a:spLocks noGrp="1"/>
          </p:cNvSpPr>
          <p:nvPr>
            <p:ph type="sldNum" sz="quarter" idx="5"/>
          </p:nvPr>
        </p:nvSpPr>
        <p:spPr/>
        <p:txBody>
          <a:bodyPr/>
          <a:lstStyle/>
          <a:p>
            <a:pPr defTabSz="466591">
              <a:defRPr/>
            </a:pPr>
            <a:fld id="{FF02040E-CC80-5F49-8AEC-C2F0178B65DA}" type="slidenum">
              <a:rPr lang="en-US">
                <a:solidFill>
                  <a:prstClr val="black"/>
                </a:solidFill>
                <a:latin typeface="Calibri" panose="020F0502020204030204"/>
              </a:rPr>
              <a:pPr defTabSz="466591">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970337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535FE02B-CE45-2F67-0E0A-6EB195812B39}"/>
            </a:ext>
          </a:extLst>
        </p:cNvPr>
        <p:cNvGrpSpPr/>
        <p:nvPr/>
      </p:nvGrpSpPr>
      <p:grpSpPr>
        <a:xfrm>
          <a:off x="0" y="0"/>
          <a:ext cx="0" cy="0"/>
          <a:chOff x="0" y="0"/>
          <a:chExt cx="0" cy="0"/>
        </a:xfrm>
      </p:grpSpPr>
      <p:sp>
        <p:nvSpPr>
          <p:cNvPr id="1229" name="Google Shape;1229;g3649dcd85d3_0_6:notes">
            <a:extLst>
              <a:ext uri="{FF2B5EF4-FFF2-40B4-BE49-F238E27FC236}">
                <a16:creationId xmlns:a16="http://schemas.microsoft.com/office/drawing/2014/main" id="{87105ECD-F360-0880-4845-466F81B8D86C}"/>
              </a:ext>
            </a:extLst>
          </p:cNvPr>
          <p:cNvSpPr txBox="1">
            <a:spLocks noGrp="1"/>
          </p:cNvSpPr>
          <p:nvPr>
            <p:ph type="body" idx="1"/>
          </p:nvPr>
        </p:nvSpPr>
        <p:spPr>
          <a:xfrm>
            <a:off x="701675" y="4479926"/>
            <a:ext cx="5620016" cy="3665306"/>
          </a:xfrm>
          <a:prstGeom prst="rect">
            <a:avLst/>
          </a:prstGeom>
          <a:noFill/>
          <a:ln>
            <a:noFill/>
          </a:ln>
        </p:spPr>
        <p:txBody>
          <a:bodyPr spcFirstLastPara="1" wrap="square" lIns="91287" tIns="45644" rIns="91287" bIns="45644" anchor="t" anchorCtr="0">
            <a:noAutofit/>
          </a:bodyPr>
          <a:lstStyle/>
          <a:p>
            <a:pPr marL="162011">
              <a:lnSpc>
                <a:spcPct val="115000"/>
              </a:lnSpc>
              <a:buClr>
                <a:schemeClr val="dk1"/>
              </a:buClr>
              <a:buSzPts val="1100"/>
            </a:pPr>
            <a:endParaRPr lang="en"/>
          </a:p>
        </p:txBody>
      </p:sp>
      <p:sp>
        <p:nvSpPr>
          <p:cNvPr id="1230" name="Google Shape;1230;g3649dcd85d3_0_6:notes">
            <a:extLst>
              <a:ext uri="{FF2B5EF4-FFF2-40B4-BE49-F238E27FC236}">
                <a16:creationId xmlns:a16="http://schemas.microsoft.com/office/drawing/2014/main" id="{0CC81FD5-C1AE-95B4-5505-BFC05F90C521}"/>
              </a:ext>
            </a:extLst>
          </p:cNvPr>
          <p:cNvSpPr>
            <a:spLocks noGrp="1" noRot="1" noChangeAspect="1"/>
          </p:cNvSpPr>
          <p:nvPr>
            <p:ph type="sldImg" idx="2"/>
          </p:nvPr>
        </p:nvSpPr>
        <p:spPr>
          <a:xfrm>
            <a:off x="717550" y="1162050"/>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4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306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a:extLst>
            <a:ext uri="{FF2B5EF4-FFF2-40B4-BE49-F238E27FC236}">
              <a16:creationId xmlns:a16="http://schemas.microsoft.com/office/drawing/2014/main" id="{3F894AA6-1F5D-13D4-AE93-FCB7E1686F0C}"/>
            </a:ext>
          </a:extLst>
        </p:cNvPr>
        <p:cNvGrpSpPr/>
        <p:nvPr/>
      </p:nvGrpSpPr>
      <p:grpSpPr>
        <a:xfrm>
          <a:off x="0" y="0"/>
          <a:ext cx="0" cy="0"/>
          <a:chOff x="0" y="0"/>
          <a:chExt cx="0" cy="0"/>
        </a:xfrm>
      </p:grpSpPr>
      <p:sp>
        <p:nvSpPr>
          <p:cNvPr id="779" name="Google Shape;779;g2af92c2293d_0_1:notes">
            <a:extLst>
              <a:ext uri="{FF2B5EF4-FFF2-40B4-BE49-F238E27FC236}">
                <a16:creationId xmlns:a16="http://schemas.microsoft.com/office/drawing/2014/main" id="{BEDC7965-836B-77F9-4D3C-501CF06DE077}"/>
              </a:ext>
            </a:extLst>
          </p:cNvPr>
          <p:cNvSpPr>
            <a:spLocks noGrp="1" noRot="1" noChangeAspect="1"/>
          </p:cNvSpPr>
          <p:nvPr>
            <p:ph type="sldImg" idx="2"/>
          </p:nvPr>
        </p:nvSpPr>
        <p:spPr>
          <a:xfrm>
            <a:off x="787400" y="1206500"/>
            <a:ext cx="5789613" cy="3255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780" name="Google Shape;780;g2af92c2293d_0_1:notes">
            <a:extLst>
              <a:ext uri="{FF2B5EF4-FFF2-40B4-BE49-F238E27FC236}">
                <a16:creationId xmlns:a16="http://schemas.microsoft.com/office/drawing/2014/main" id="{E89A4866-6321-91B3-EBA7-C0C5FD3D7E2F}"/>
              </a:ext>
            </a:extLst>
          </p:cNvPr>
          <p:cNvSpPr txBox="1">
            <a:spLocks noGrp="1"/>
          </p:cNvSpPr>
          <p:nvPr>
            <p:ph type="body" idx="1"/>
          </p:nvPr>
        </p:nvSpPr>
        <p:spPr>
          <a:xfrm>
            <a:off x="735866" y="4643162"/>
            <a:ext cx="5893751" cy="3799078"/>
          </a:xfrm>
          <a:prstGeom prst="rect">
            <a:avLst/>
          </a:prstGeom>
          <a:noFill/>
          <a:ln>
            <a:noFill/>
          </a:ln>
        </p:spPr>
        <p:txBody>
          <a:bodyPr spcFirstLastPara="1" wrap="square" lIns="95370" tIns="47659" rIns="95370" bIns="47659" anchor="t" anchorCtr="0">
            <a:noAutofit/>
          </a:bodyPr>
          <a:lstStyle/>
          <a:p>
            <a:pPr>
              <a:buClr>
                <a:schemeClr val="dk1"/>
              </a:buClr>
              <a:buSzPts val="1400"/>
            </a:pPr>
            <a:endParaRPr lang="en-US"/>
          </a:p>
        </p:txBody>
      </p:sp>
      <p:sp>
        <p:nvSpPr>
          <p:cNvPr id="781" name="Google Shape;781;g2af92c2293d_0_1:notes">
            <a:extLst>
              <a:ext uri="{FF2B5EF4-FFF2-40B4-BE49-F238E27FC236}">
                <a16:creationId xmlns:a16="http://schemas.microsoft.com/office/drawing/2014/main" id="{0F38F348-9021-A760-EB1D-4BF3BDA3BF8D}"/>
              </a:ext>
            </a:extLst>
          </p:cNvPr>
          <p:cNvSpPr txBox="1">
            <a:spLocks noGrp="1"/>
          </p:cNvSpPr>
          <p:nvPr>
            <p:ph type="sldNum" idx="4294967295"/>
          </p:nvPr>
        </p:nvSpPr>
        <p:spPr>
          <a:xfrm>
            <a:off x="4172127" y="9164565"/>
            <a:ext cx="3191425" cy="483780"/>
          </a:xfrm>
          <a:prstGeom prst="rect">
            <a:avLst/>
          </a:prstGeom>
          <a:noFill/>
          <a:ln>
            <a:noFill/>
          </a:ln>
        </p:spPr>
        <p:txBody>
          <a:bodyPr spcFirstLastPara="1" wrap="square" lIns="95370" tIns="47659" rIns="95370" bIns="47659" anchor="b" anchorCtr="0">
            <a:noAutofit/>
          </a:bodyPr>
          <a:lstStyle/>
          <a:p>
            <a:pPr defTabSz="933182">
              <a:buClr>
                <a:srgbClr val="000000"/>
              </a:buClr>
              <a:buSzPts val="1400"/>
              <a:defRPr/>
            </a:pPr>
            <a:fld id="{00000000-1234-1234-1234-123412341234}" type="slidenum">
              <a:rPr lang="en-US" sz="1400" kern="0">
                <a:solidFill>
                  <a:srgbClr val="000000"/>
                </a:solidFill>
                <a:latin typeface="Arial"/>
                <a:ea typeface="Arial"/>
                <a:cs typeface="Arial"/>
                <a:sym typeface="Arial"/>
              </a:rPr>
              <a:pPr defTabSz="933182">
                <a:buClr>
                  <a:srgbClr val="000000"/>
                </a:buClr>
                <a:buSzPts val="1400"/>
                <a:defRPr/>
              </a:pPr>
              <a:t>2</a:t>
            </a:fld>
            <a:endParaRPr lang="en-US" sz="1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4100944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327BE28F-FF0D-EEA5-3AA5-80C765913207}"/>
            </a:ext>
          </a:extLst>
        </p:cNvPr>
        <p:cNvGrpSpPr/>
        <p:nvPr/>
      </p:nvGrpSpPr>
      <p:grpSpPr>
        <a:xfrm>
          <a:off x="0" y="0"/>
          <a:ext cx="0" cy="0"/>
          <a:chOff x="0" y="0"/>
          <a:chExt cx="0" cy="0"/>
        </a:xfrm>
      </p:grpSpPr>
      <p:sp>
        <p:nvSpPr>
          <p:cNvPr id="1229" name="Google Shape;1229;g3649dcd85d3_0_6:notes">
            <a:extLst>
              <a:ext uri="{FF2B5EF4-FFF2-40B4-BE49-F238E27FC236}">
                <a16:creationId xmlns:a16="http://schemas.microsoft.com/office/drawing/2014/main" id="{3E600D7E-9130-D762-E824-3C7F67715868}"/>
              </a:ext>
            </a:extLst>
          </p:cNvPr>
          <p:cNvSpPr txBox="1">
            <a:spLocks noGrp="1"/>
          </p:cNvSpPr>
          <p:nvPr>
            <p:ph type="body" idx="1"/>
          </p:nvPr>
        </p:nvSpPr>
        <p:spPr>
          <a:xfrm>
            <a:off x="701675" y="4479926"/>
            <a:ext cx="5620016" cy="3665306"/>
          </a:xfrm>
          <a:prstGeom prst="rect">
            <a:avLst/>
          </a:prstGeom>
          <a:noFill/>
          <a:ln>
            <a:noFill/>
          </a:ln>
        </p:spPr>
        <p:txBody>
          <a:bodyPr spcFirstLastPara="1" wrap="square" lIns="91287" tIns="45644" rIns="91287" bIns="45644" anchor="t" anchorCtr="0">
            <a:noAutofit/>
          </a:bodyPr>
          <a:lstStyle/>
          <a:p>
            <a:pPr marL="162011">
              <a:lnSpc>
                <a:spcPct val="115000"/>
              </a:lnSpc>
              <a:buClr>
                <a:schemeClr val="dk1"/>
              </a:buClr>
              <a:buSzPts val="1100"/>
            </a:pPr>
            <a:endParaRPr lang="en"/>
          </a:p>
        </p:txBody>
      </p:sp>
      <p:sp>
        <p:nvSpPr>
          <p:cNvPr id="1230" name="Google Shape;1230;g3649dcd85d3_0_6:notes">
            <a:extLst>
              <a:ext uri="{FF2B5EF4-FFF2-40B4-BE49-F238E27FC236}">
                <a16:creationId xmlns:a16="http://schemas.microsoft.com/office/drawing/2014/main" id="{D11A84A8-4E2D-380E-4A73-B5E2505E417F}"/>
              </a:ext>
            </a:extLst>
          </p:cNvPr>
          <p:cNvSpPr>
            <a:spLocks noGrp="1" noRot="1" noChangeAspect="1"/>
          </p:cNvSpPr>
          <p:nvPr>
            <p:ph type="sldImg" idx="2"/>
          </p:nvPr>
        </p:nvSpPr>
        <p:spPr>
          <a:xfrm>
            <a:off x="717550" y="1162050"/>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4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534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2CDE0-08A4-707D-78A0-9FE5EB8E7B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E2581-5D94-727E-D247-0A9861020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C7DE2D-2826-2E9B-3DBC-9AA86C1A9C7E}"/>
              </a:ext>
            </a:extLst>
          </p:cNvPr>
          <p:cNvSpPr>
            <a:spLocks noGrp="1"/>
          </p:cNvSpPr>
          <p:nvPr>
            <p:ph type="body" idx="1"/>
          </p:nvPr>
        </p:nvSpPr>
        <p:spPr/>
        <p:txBody>
          <a:bodyPr/>
          <a:lstStyle/>
          <a:p>
            <a:r>
              <a:rPr lang="en-US"/>
              <a:t>Response and report example attached</a:t>
            </a:r>
          </a:p>
        </p:txBody>
      </p:sp>
      <p:sp>
        <p:nvSpPr>
          <p:cNvPr id="4" name="Slide Number Placeholder 3">
            <a:extLst>
              <a:ext uri="{FF2B5EF4-FFF2-40B4-BE49-F238E27FC236}">
                <a16:creationId xmlns:a16="http://schemas.microsoft.com/office/drawing/2014/main" id="{2D410B99-D3B1-AA20-F7E6-D854EBB4C548}"/>
              </a:ext>
            </a:extLst>
          </p:cNvPr>
          <p:cNvSpPr>
            <a:spLocks noGrp="1"/>
          </p:cNvSpPr>
          <p:nvPr>
            <p:ph type="sldNum" sz="quarter" idx="5"/>
          </p:nvPr>
        </p:nvSpPr>
        <p:spPr/>
        <p:txBody>
          <a:bodyPr/>
          <a:lstStyle/>
          <a:p>
            <a:pPr defTabSz="466591">
              <a:defRPr/>
            </a:pPr>
            <a:fld id="{FF02040E-CC80-5F49-8AEC-C2F0178B65DA}" type="slidenum">
              <a:rPr lang="en-US">
                <a:solidFill>
                  <a:prstClr val="black"/>
                </a:solidFill>
                <a:latin typeface="Calibri" panose="020F0502020204030204"/>
              </a:rPr>
              <a:pPr defTabSz="466591">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8991148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5F81B-11DB-9AFB-8E38-FD6F3EAE4A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5D818A-AB01-DC8E-A0D6-60F994E19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5C840-AFCC-9043-FE59-AA33E2ACBED7}"/>
              </a:ext>
            </a:extLst>
          </p:cNvPr>
          <p:cNvSpPr>
            <a:spLocks noGrp="1"/>
          </p:cNvSpPr>
          <p:nvPr>
            <p:ph type="body" idx="1"/>
          </p:nvPr>
        </p:nvSpPr>
        <p:spPr/>
        <p:txBody>
          <a:bodyPr/>
          <a:lstStyle/>
          <a:p>
            <a:r>
              <a:rPr lang="en-US"/>
              <a:t>Response and report example attached</a:t>
            </a:r>
          </a:p>
        </p:txBody>
      </p:sp>
      <p:sp>
        <p:nvSpPr>
          <p:cNvPr id="4" name="Slide Number Placeholder 3">
            <a:extLst>
              <a:ext uri="{FF2B5EF4-FFF2-40B4-BE49-F238E27FC236}">
                <a16:creationId xmlns:a16="http://schemas.microsoft.com/office/drawing/2014/main" id="{E22F138C-7616-CEE7-3A10-AC97194766FD}"/>
              </a:ext>
            </a:extLst>
          </p:cNvPr>
          <p:cNvSpPr>
            <a:spLocks noGrp="1"/>
          </p:cNvSpPr>
          <p:nvPr>
            <p:ph type="sldNum" sz="quarter" idx="5"/>
          </p:nvPr>
        </p:nvSpPr>
        <p:spPr/>
        <p:txBody>
          <a:bodyPr/>
          <a:lstStyle/>
          <a:p>
            <a:pPr defTabSz="466591">
              <a:defRPr/>
            </a:pPr>
            <a:fld id="{FF02040E-CC80-5F49-8AEC-C2F0178B65DA}" type="slidenum">
              <a:rPr lang="en-US">
                <a:solidFill>
                  <a:prstClr val="black"/>
                </a:solidFill>
                <a:latin typeface="Calibri" panose="020F0502020204030204"/>
              </a:rPr>
              <a:pPr defTabSz="466591">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936601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8344-0D07-0FEF-C31D-614CA260BB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F01DC-8198-E231-8B72-AC283F5FB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CE0B71-E641-A8B1-98D7-BF3B614EEB0C}"/>
              </a:ext>
            </a:extLst>
          </p:cNvPr>
          <p:cNvSpPr>
            <a:spLocks noGrp="1"/>
          </p:cNvSpPr>
          <p:nvPr>
            <p:ph type="body" idx="1"/>
          </p:nvPr>
        </p:nvSpPr>
        <p:spPr/>
        <p:txBody>
          <a:bodyPr/>
          <a:lstStyle/>
          <a:p>
            <a:r>
              <a:rPr lang="en-US"/>
              <a:t>Response and report example attached</a:t>
            </a:r>
          </a:p>
        </p:txBody>
      </p:sp>
      <p:sp>
        <p:nvSpPr>
          <p:cNvPr id="4" name="Slide Number Placeholder 3">
            <a:extLst>
              <a:ext uri="{FF2B5EF4-FFF2-40B4-BE49-F238E27FC236}">
                <a16:creationId xmlns:a16="http://schemas.microsoft.com/office/drawing/2014/main" id="{50CCAA14-BCA9-FCB0-A7E5-5C73BCAFB8E1}"/>
              </a:ext>
            </a:extLst>
          </p:cNvPr>
          <p:cNvSpPr>
            <a:spLocks noGrp="1"/>
          </p:cNvSpPr>
          <p:nvPr>
            <p:ph type="sldNum" sz="quarter" idx="5"/>
          </p:nvPr>
        </p:nvSpPr>
        <p:spPr/>
        <p:txBody>
          <a:bodyPr/>
          <a:lstStyle/>
          <a:p>
            <a:pPr defTabSz="450455">
              <a:defRPr/>
            </a:pPr>
            <a:fld id="{FF02040E-CC80-5F49-8AEC-C2F0178B65DA}" type="slidenum">
              <a:rPr lang="en-US">
                <a:solidFill>
                  <a:prstClr val="black"/>
                </a:solidFill>
                <a:latin typeface="Calibri" panose="020F0502020204030204"/>
              </a:rPr>
              <a:pPr defTabSz="450455">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25124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82258-0741-9DC7-4B4F-BC8EB1826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2C680-C614-C43C-B590-E4C6349F43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18ED89-632D-574A-9BDC-77389BDDE838}"/>
              </a:ext>
            </a:extLst>
          </p:cNvPr>
          <p:cNvSpPr>
            <a:spLocks noGrp="1"/>
          </p:cNvSpPr>
          <p:nvPr>
            <p:ph type="body" idx="1"/>
          </p:nvPr>
        </p:nvSpPr>
        <p:spPr/>
        <p:txBody>
          <a:bodyPr/>
          <a:lstStyle/>
          <a:p>
            <a:r>
              <a:rPr lang="en-US"/>
              <a:t>Response and report example attached</a:t>
            </a:r>
          </a:p>
        </p:txBody>
      </p:sp>
      <p:sp>
        <p:nvSpPr>
          <p:cNvPr id="4" name="Slide Number Placeholder 3">
            <a:extLst>
              <a:ext uri="{FF2B5EF4-FFF2-40B4-BE49-F238E27FC236}">
                <a16:creationId xmlns:a16="http://schemas.microsoft.com/office/drawing/2014/main" id="{1F091F4E-1019-56C7-B73F-B7465429A860}"/>
              </a:ext>
            </a:extLst>
          </p:cNvPr>
          <p:cNvSpPr>
            <a:spLocks noGrp="1"/>
          </p:cNvSpPr>
          <p:nvPr>
            <p:ph type="sldNum" sz="quarter" idx="5"/>
          </p:nvPr>
        </p:nvSpPr>
        <p:spPr/>
        <p:txBody>
          <a:bodyPr/>
          <a:lstStyle/>
          <a:p>
            <a:pPr defTabSz="450455">
              <a:defRPr/>
            </a:pPr>
            <a:fld id="{FF02040E-CC80-5F49-8AEC-C2F0178B65DA}" type="slidenum">
              <a:rPr lang="en-US">
                <a:solidFill>
                  <a:prstClr val="black"/>
                </a:solidFill>
                <a:latin typeface="Calibri" panose="020F0502020204030204"/>
              </a:rPr>
              <a:pPr defTabSz="450455">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74002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BA3E7-D6C1-F40E-A590-F59B76BCD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3C66C0-1D58-E6B4-3776-D6F754644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619750-993E-C7B9-A6B2-FE513AAB81E7}"/>
              </a:ext>
            </a:extLst>
          </p:cNvPr>
          <p:cNvSpPr>
            <a:spLocks noGrp="1"/>
          </p:cNvSpPr>
          <p:nvPr>
            <p:ph type="body" idx="1"/>
          </p:nvPr>
        </p:nvSpPr>
        <p:spPr/>
        <p:txBody>
          <a:bodyPr/>
          <a:lstStyle/>
          <a:p>
            <a:r>
              <a:rPr lang="en-US"/>
              <a:t>Response/example report if needed</a:t>
            </a:r>
          </a:p>
          <a:p>
            <a:endParaRPr lang="en-US"/>
          </a:p>
          <a:p>
            <a:pPr defTabSz="900909">
              <a:defRPr/>
            </a:pPr>
            <a:r>
              <a:rPr lang="en-US"/>
              <a:t>(contact: Emily Braman, C.P. Braman &amp; Co., Inc.)</a:t>
            </a:r>
          </a:p>
          <a:p>
            <a:r>
              <a:rPr lang="en-US"/>
              <a:t> and report example attached</a:t>
            </a:r>
          </a:p>
        </p:txBody>
      </p:sp>
      <p:sp>
        <p:nvSpPr>
          <p:cNvPr id="4" name="Slide Number Placeholder 3">
            <a:extLst>
              <a:ext uri="{FF2B5EF4-FFF2-40B4-BE49-F238E27FC236}">
                <a16:creationId xmlns:a16="http://schemas.microsoft.com/office/drawing/2014/main" id="{EF18B625-BCB0-46C2-3CF3-D00ED113664F}"/>
              </a:ext>
            </a:extLst>
          </p:cNvPr>
          <p:cNvSpPr>
            <a:spLocks noGrp="1"/>
          </p:cNvSpPr>
          <p:nvPr>
            <p:ph type="sldNum" sz="quarter" idx="5"/>
          </p:nvPr>
        </p:nvSpPr>
        <p:spPr/>
        <p:txBody>
          <a:bodyPr/>
          <a:lstStyle/>
          <a:p>
            <a:pPr defTabSz="450455">
              <a:defRPr/>
            </a:pPr>
            <a:fld id="{FF02040E-CC80-5F49-8AEC-C2F0178B65DA}" type="slidenum">
              <a:rPr lang="en-US">
                <a:solidFill>
                  <a:prstClr val="black"/>
                </a:solidFill>
                <a:latin typeface="Calibri" panose="020F0502020204030204"/>
              </a:rPr>
              <a:pPr defTabSz="450455">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2201526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364bf4f2d44_0_872:notes"/>
          <p:cNvSpPr txBox="1">
            <a:spLocks noGrp="1"/>
          </p:cNvSpPr>
          <p:nvPr>
            <p:ph type="body" idx="1"/>
          </p:nvPr>
        </p:nvSpPr>
        <p:spPr>
          <a:xfrm>
            <a:off x="702310" y="4480005"/>
            <a:ext cx="5618480" cy="3665611"/>
          </a:xfrm>
          <a:prstGeom prst="rect">
            <a:avLst/>
          </a:prstGeom>
          <a:noFill/>
          <a:ln>
            <a:noFill/>
          </a:ln>
        </p:spPr>
        <p:txBody>
          <a:bodyPr spcFirstLastPara="1" wrap="square" lIns="93302" tIns="46638" rIns="93302" bIns="46638" anchor="t" anchorCtr="0">
            <a:noAutofit/>
          </a:bodyPr>
          <a:lstStyle/>
          <a:p>
            <a:pPr marL="162011">
              <a:lnSpc>
                <a:spcPct val="115000"/>
              </a:lnSpc>
              <a:buClr>
                <a:schemeClr val="dk1"/>
              </a:buClr>
              <a:buSzPts val="1100"/>
            </a:pPr>
            <a:endParaRPr lang="en"/>
          </a:p>
        </p:txBody>
      </p:sp>
      <p:sp>
        <p:nvSpPr>
          <p:cNvPr id="936" name="Google Shape;936;g364bf4f2d44_0_872:notes"/>
          <p:cNvSpPr>
            <a:spLocks noGrp="1" noRot="1" noChangeAspect="1"/>
          </p:cNvSpPr>
          <p:nvPr>
            <p:ph type="sldImg" idx="2"/>
          </p:nvPr>
        </p:nvSpPr>
        <p:spPr>
          <a:xfrm>
            <a:off x="717550" y="1162050"/>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2280685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a:extLst>
            <a:ext uri="{FF2B5EF4-FFF2-40B4-BE49-F238E27FC236}">
              <a16:creationId xmlns:a16="http://schemas.microsoft.com/office/drawing/2014/main" id="{4F77A9EC-1791-D3F8-E5EE-314CC11967AA}"/>
            </a:ext>
          </a:extLst>
        </p:cNvPr>
        <p:cNvGrpSpPr/>
        <p:nvPr/>
      </p:nvGrpSpPr>
      <p:grpSpPr>
        <a:xfrm>
          <a:off x="0" y="0"/>
          <a:ext cx="0" cy="0"/>
          <a:chOff x="0" y="0"/>
          <a:chExt cx="0" cy="0"/>
        </a:xfrm>
      </p:grpSpPr>
      <p:sp>
        <p:nvSpPr>
          <p:cNvPr id="935" name="Google Shape;935;g364bf4f2d44_0_872:notes">
            <a:extLst>
              <a:ext uri="{FF2B5EF4-FFF2-40B4-BE49-F238E27FC236}">
                <a16:creationId xmlns:a16="http://schemas.microsoft.com/office/drawing/2014/main" id="{E3369076-19D4-52F4-45B0-C8BB3D4102D9}"/>
              </a:ext>
            </a:extLst>
          </p:cNvPr>
          <p:cNvSpPr txBox="1">
            <a:spLocks noGrp="1"/>
          </p:cNvSpPr>
          <p:nvPr>
            <p:ph type="body" idx="1"/>
          </p:nvPr>
        </p:nvSpPr>
        <p:spPr>
          <a:xfrm>
            <a:off x="702310" y="4480005"/>
            <a:ext cx="5618480" cy="3665611"/>
          </a:xfrm>
          <a:prstGeom prst="rect">
            <a:avLst/>
          </a:prstGeom>
          <a:noFill/>
          <a:ln>
            <a:noFill/>
          </a:ln>
        </p:spPr>
        <p:txBody>
          <a:bodyPr spcFirstLastPara="1" wrap="square" lIns="93302" tIns="46638" rIns="93302" bIns="46638" anchor="t" anchorCtr="0">
            <a:noAutofit/>
          </a:bodyPr>
          <a:lstStyle/>
          <a:p>
            <a:pPr marL="162011">
              <a:lnSpc>
                <a:spcPct val="115000"/>
              </a:lnSpc>
              <a:buClr>
                <a:schemeClr val="dk1"/>
              </a:buClr>
              <a:buSzPts val="1100"/>
            </a:pPr>
            <a:endParaRPr lang="en"/>
          </a:p>
        </p:txBody>
      </p:sp>
      <p:sp>
        <p:nvSpPr>
          <p:cNvPr id="936" name="Google Shape;936;g364bf4f2d44_0_872:notes">
            <a:extLst>
              <a:ext uri="{FF2B5EF4-FFF2-40B4-BE49-F238E27FC236}">
                <a16:creationId xmlns:a16="http://schemas.microsoft.com/office/drawing/2014/main" id="{3D27C00F-3EB2-985B-9AA9-C927A497738B}"/>
              </a:ext>
            </a:extLst>
          </p:cNvPr>
          <p:cNvSpPr>
            <a:spLocks noGrp="1" noRot="1" noChangeAspect="1"/>
          </p:cNvSpPr>
          <p:nvPr>
            <p:ph type="sldImg" idx="2"/>
          </p:nvPr>
        </p:nvSpPr>
        <p:spPr>
          <a:xfrm>
            <a:off x="717550" y="1162050"/>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Tree>
    <p:extLst>
      <p:ext uri="{BB962C8B-B14F-4D97-AF65-F5344CB8AC3E}">
        <p14:creationId xmlns:p14="http://schemas.microsoft.com/office/powerpoint/2010/main" val="3166582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1C919-93B5-BE82-3CB5-9D3018C92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03F6-6193-5386-BC13-1AB31ADF6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747F9-AF0E-6DAA-1C85-B6652B122558}"/>
              </a:ext>
            </a:extLst>
          </p:cNvPr>
          <p:cNvSpPr>
            <a:spLocks noGrp="1"/>
          </p:cNvSpPr>
          <p:nvPr>
            <p:ph type="body" idx="1"/>
          </p:nvPr>
        </p:nvSpPr>
        <p:spPr/>
        <p:txBody>
          <a:bodyPr/>
          <a:lstStyle/>
          <a:p>
            <a:r>
              <a:rPr lang="en-US"/>
              <a:t>Construction- customer relation management</a:t>
            </a:r>
            <a:endParaRPr lang="en-US">
              <a:ea typeface="Calibri"/>
              <a:cs typeface="Calibri"/>
            </a:endParaRPr>
          </a:p>
        </p:txBody>
      </p:sp>
      <p:sp>
        <p:nvSpPr>
          <p:cNvPr id="4" name="Slide Number Placeholder 3">
            <a:extLst>
              <a:ext uri="{FF2B5EF4-FFF2-40B4-BE49-F238E27FC236}">
                <a16:creationId xmlns:a16="http://schemas.microsoft.com/office/drawing/2014/main" id="{34C0214F-B228-2079-5F3D-F18D793B55D8}"/>
              </a:ext>
            </a:extLst>
          </p:cNvPr>
          <p:cNvSpPr>
            <a:spLocks noGrp="1"/>
          </p:cNvSpPr>
          <p:nvPr>
            <p:ph type="sldNum" sz="quarter" idx="5"/>
          </p:nvPr>
        </p:nvSpPr>
        <p:spPr/>
        <p:txBody>
          <a:bodyPr/>
          <a:lstStyle/>
          <a:p>
            <a:pPr marL="0" marR="0" lvl="0" indent="0" algn="r" defTabSz="466591" rtl="0" eaLnBrk="1" fontAlgn="auto" latinLnBrk="0" hangingPunct="1">
              <a:lnSpc>
                <a:spcPct val="100000"/>
              </a:lnSpc>
              <a:spcBef>
                <a:spcPts val="0"/>
              </a:spcBef>
              <a:spcAft>
                <a:spcPts val="0"/>
              </a:spcAft>
              <a:buClrTx/>
              <a:buSzTx/>
              <a:buFontTx/>
              <a:buNone/>
              <a:tabLst/>
              <a:defRPr/>
            </a:pPr>
            <a:fld id="{FF02040E-CC80-5F49-8AEC-C2F0178B65D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6591"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278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Construction- customer relation management</a:t>
            </a:r>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66591" rtl="0" eaLnBrk="1" fontAlgn="auto" latinLnBrk="0" hangingPunct="1">
              <a:lnSpc>
                <a:spcPct val="100000"/>
              </a:lnSpc>
              <a:spcBef>
                <a:spcPts val="0"/>
              </a:spcBef>
              <a:spcAft>
                <a:spcPts val="0"/>
              </a:spcAft>
              <a:buClrTx/>
              <a:buSzTx/>
              <a:buFontTx/>
              <a:buNone/>
              <a:tabLst/>
              <a:defRPr/>
            </a:pPr>
            <a:fld id="{FF02040E-CC80-5F49-8AEC-C2F0178B65DA}"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66591"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993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F08F9-44DB-7A82-95AB-A9089A526F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054EF-16AA-5472-ED37-1ECF5E149E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AA959F-DA6C-A1B0-7305-914210C5C9D0}"/>
              </a:ext>
            </a:extLst>
          </p:cNvPr>
          <p:cNvSpPr>
            <a:spLocks noGrp="1"/>
          </p:cNvSpPr>
          <p:nvPr>
            <p:ph type="body" idx="1"/>
          </p:nvPr>
        </p:nvSpPr>
        <p:spPr/>
        <p:txBody>
          <a:bodyPr/>
          <a:lstStyle/>
          <a:p>
            <a:r>
              <a:rPr lang="en-US"/>
              <a:t>Could re-up visceral examples like “This will be the first year in a long time when we will not need to post someone 24/7 at some of our schools to tend to the boiler over the winter break” </a:t>
            </a:r>
          </a:p>
        </p:txBody>
      </p:sp>
      <p:sp>
        <p:nvSpPr>
          <p:cNvPr id="4" name="Slide Number Placeholder 3">
            <a:extLst>
              <a:ext uri="{FF2B5EF4-FFF2-40B4-BE49-F238E27FC236}">
                <a16:creationId xmlns:a16="http://schemas.microsoft.com/office/drawing/2014/main" id="{8008B83E-3C49-251D-A922-B055D4890B36}"/>
              </a:ext>
            </a:extLst>
          </p:cNvPr>
          <p:cNvSpPr>
            <a:spLocks noGrp="1"/>
          </p:cNvSpPr>
          <p:nvPr>
            <p:ph type="sldNum" sz="quarter" idx="5"/>
          </p:nvPr>
        </p:nvSpPr>
        <p:spPr/>
        <p:txBody>
          <a:bodyPr/>
          <a:lstStyle/>
          <a:p>
            <a:pPr defTabSz="466591">
              <a:defRPr/>
            </a:pPr>
            <a:fld id="{FF02040E-CC80-5F49-8AEC-C2F0178B65DA}" type="slidenum">
              <a:rPr lang="en-US">
                <a:solidFill>
                  <a:prstClr val="black"/>
                </a:solidFill>
                <a:latin typeface="Calibri" panose="020F0502020204030204"/>
              </a:rPr>
              <a:pPr defTabSz="46659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868218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FAQ document</a:t>
            </a:r>
          </a:p>
        </p:txBody>
      </p:sp>
      <p:sp>
        <p:nvSpPr>
          <p:cNvPr id="4" name="Slide Number Placeholder 3"/>
          <p:cNvSpPr>
            <a:spLocks noGrp="1"/>
          </p:cNvSpPr>
          <p:nvPr>
            <p:ph type="sldNum" sz="quarter" idx="5"/>
          </p:nvPr>
        </p:nvSpPr>
        <p:spPr/>
        <p:txBody>
          <a:bodyPr/>
          <a:lstStyle/>
          <a:p>
            <a:fld id="{09E8CE51-1FF8-4313-B26A-8AEEBADC6E6B}" type="slidenum">
              <a:rPr lang="en-US" smtClean="0"/>
              <a:t>36</a:t>
            </a:fld>
            <a:endParaRPr lang="en-US"/>
          </a:p>
        </p:txBody>
      </p:sp>
    </p:spTree>
    <p:extLst>
      <p:ext uri="{BB962C8B-B14F-4D97-AF65-F5344CB8AC3E}">
        <p14:creationId xmlns:p14="http://schemas.microsoft.com/office/powerpoint/2010/main" val="726774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a:extLst>
            <a:ext uri="{FF2B5EF4-FFF2-40B4-BE49-F238E27FC236}">
              <a16:creationId xmlns:a16="http://schemas.microsoft.com/office/drawing/2014/main" id="{A631460A-2163-4D9C-2236-1C537C705910}"/>
            </a:ext>
          </a:extLst>
        </p:cNvPr>
        <p:cNvGrpSpPr/>
        <p:nvPr/>
      </p:nvGrpSpPr>
      <p:grpSpPr>
        <a:xfrm>
          <a:off x="0" y="0"/>
          <a:ext cx="0" cy="0"/>
          <a:chOff x="0" y="0"/>
          <a:chExt cx="0" cy="0"/>
        </a:xfrm>
      </p:grpSpPr>
      <p:sp>
        <p:nvSpPr>
          <p:cNvPr id="935" name="Google Shape;935;g364bf4f2d44_0_872:notes">
            <a:extLst>
              <a:ext uri="{FF2B5EF4-FFF2-40B4-BE49-F238E27FC236}">
                <a16:creationId xmlns:a16="http://schemas.microsoft.com/office/drawing/2014/main" id="{37B9B5D9-EB11-7A08-AEF4-41F7A776488D}"/>
              </a:ext>
            </a:extLst>
          </p:cNvPr>
          <p:cNvSpPr txBox="1">
            <a:spLocks noGrp="1"/>
          </p:cNvSpPr>
          <p:nvPr>
            <p:ph type="body" idx="1"/>
          </p:nvPr>
        </p:nvSpPr>
        <p:spPr>
          <a:xfrm>
            <a:off x="679927" y="4778724"/>
            <a:ext cx="5439410" cy="3910026"/>
          </a:xfrm>
          <a:prstGeom prst="rect">
            <a:avLst/>
          </a:prstGeom>
          <a:noFill/>
          <a:ln>
            <a:noFill/>
          </a:ln>
        </p:spPr>
        <p:txBody>
          <a:bodyPr spcFirstLastPara="1" wrap="square" lIns="93154" tIns="46564" rIns="93154" bIns="46564" anchor="t" anchorCtr="0">
            <a:noAutofit/>
          </a:bodyPr>
          <a:lstStyle/>
          <a:p>
            <a:pPr>
              <a:buClr>
                <a:schemeClr val="dk1"/>
              </a:buClr>
              <a:buSzPts val="1100"/>
              <a:buFont typeface="Arial"/>
              <a:buChar char="•"/>
            </a:pPr>
            <a:r>
              <a:rPr lang="en" b="1">
                <a:highlight>
                  <a:srgbClr val="FFFFFF"/>
                </a:highlight>
              </a:rPr>
              <a:t>John Adams High School</a:t>
            </a:r>
            <a:r>
              <a:rPr lang="en">
                <a:highlight>
                  <a:srgbClr val="FFFFFF"/>
                </a:highlight>
              </a:rPr>
              <a:t> -</a:t>
            </a:r>
            <a:r>
              <a:rPr lang="en" i="1">
                <a:highlight>
                  <a:srgbClr val="FFFFFF"/>
                </a:highlight>
              </a:rPr>
              <a:t> 3817 Martin Luther King Jr. Blvd.</a:t>
            </a:r>
            <a:endParaRPr lang="en">
              <a:ea typeface="Calibri" panose="020F0502020204030204"/>
              <a:cs typeface="Calibri" panose="020F0502020204030204"/>
            </a:endParaRPr>
          </a:p>
          <a:p>
            <a:pPr>
              <a:buClr>
                <a:srgbClr val="000000"/>
              </a:buClr>
              <a:buSzPts val="1100"/>
              <a:buFont typeface="Arial"/>
              <a:buChar char="•"/>
            </a:pPr>
            <a:r>
              <a:rPr lang="en">
                <a:solidFill>
                  <a:srgbClr val="B36AE2"/>
                </a:solidFill>
                <a:highlight>
                  <a:srgbClr val="FFFFFF"/>
                </a:highlight>
              </a:rPr>
              <a:t>Estimated Date to B&amp;H - August 2026</a:t>
            </a:r>
            <a:endParaRPr lang="en"/>
          </a:p>
          <a:p>
            <a:pPr>
              <a:buClr>
                <a:srgbClr val="000000"/>
              </a:buClr>
              <a:buSzPts val="1100"/>
              <a:buFont typeface="Arial"/>
              <a:buChar char="•"/>
            </a:pPr>
            <a:r>
              <a:rPr lang="en" b="1">
                <a:highlight>
                  <a:srgbClr val="FFFFFF"/>
                </a:highlight>
              </a:rPr>
              <a:t>Cosmetology Lab </a:t>
            </a:r>
            <a:r>
              <a:rPr lang="en">
                <a:highlight>
                  <a:srgbClr val="FFFFFF"/>
                </a:highlight>
              </a:rPr>
              <a:t>- converting two high bay classrooms into a cosmetology space with 26 chairs, four hair washing bowls, classroom, dispensary, storage, five nail stations, reception, waiting room and a restroom.</a:t>
            </a:r>
            <a:br>
              <a:rPr lang="en-US">
                <a:cs typeface="+mn-lt"/>
              </a:rPr>
            </a:br>
            <a:endParaRPr lang="en-US">
              <a:ea typeface="Calibri" panose="020F0502020204030204"/>
              <a:cs typeface="Calibri" panose="020F0502020204030204"/>
            </a:endParaRPr>
          </a:p>
          <a:p>
            <a:pPr>
              <a:buClr>
                <a:srgbClr val="000000"/>
              </a:buClr>
              <a:buSzPts val="1100"/>
              <a:buFont typeface="Arial"/>
              <a:buChar char="•"/>
            </a:pPr>
            <a:r>
              <a:rPr lang="en" b="1">
                <a:highlight>
                  <a:srgbClr val="FFFFFF"/>
                </a:highlight>
              </a:rPr>
              <a:t>John F Kennedy High School </a:t>
            </a:r>
            <a:r>
              <a:rPr lang="en">
                <a:highlight>
                  <a:srgbClr val="FFFFFF"/>
                </a:highlight>
              </a:rPr>
              <a:t>- </a:t>
            </a:r>
            <a:r>
              <a:rPr lang="en" i="1">
                <a:highlight>
                  <a:srgbClr val="FFFFFF"/>
                </a:highlight>
              </a:rPr>
              <a:t>15111 Miles Ave. </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September 2026</a:t>
            </a:r>
            <a:endParaRPr lang="en"/>
          </a:p>
          <a:p>
            <a:pPr>
              <a:buClr>
                <a:srgbClr val="000000"/>
              </a:buClr>
              <a:buSzPts val="1100"/>
              <a:buFont typeface="Arial"/>
              <a:buChar char="•"/>
            </a:pPr>
            <a:r>
              <a:rPr lang="en" b="1">
                <a:highlight>
                  <a:srgbClr val="FFFFFF"/>
                </a:highlight>
              </a:rPr>
              <a:t>Welding Lab</a:t>
            </a:r>
            <a:r>
              <a:rPr lang="en">
                <a:highlight>
                  <a:srgbClr val="FFFFFF"/>
                </a:highlight>
              </a:rPr>
              <a:t> - Converting two classrooms and two storage rooms into a Welding Lab to include 16 welding booths and storage.</a:t>
            </a:r>
            <a:br>
              <a:rPr lang="en-US">
                <a:cs typeface="+mn-lt"/>
              </a:rPr>
            </a:br>
            <a:endParaRPr lang="en-US">
              <a:ea typeface="Calibri" panose="020F0502020204030204"/>
              <a:cs typeface="Calibri" panose="020F0502020204030204"/>
            </a:endParaRPr>
          </a:p>
          <a:p>
            <a:pPr>
              <a:buClr>
                <a:srgbClr val="000000"/>
              </a:buClr>
              <a:buSzPts val="1100"/>
              <a:buFont typeface="Arial"/>
              <a:buChar char="•"/>
            </a:pPr>
            <a:r>
              <a:rPr lang="en" b="1">
                <a:highlight>
                  <a:srgbClr val="FFFFFF"/>
                </a:highlight>
              </a:rPr>
              <a:t>John F Kennedy High School </a:t>
            </a:r>
            <a:r>
              <a:rPr lang="en">
                <a:highlight>
                  <a:srgbClr val="FFFFFF"/>
                </a:highlight>
              </a:rPr>
              <a:t>- </a:t>
            </a:r>
            <a:r>
              <a:rPr lang="en" i="1">
                <a:highlight>
                  <a:srgbClr val="FFFFFF"/>
                </a:highlight>
              </a:rPr>
              <a:t>15111 Miles Ave. </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April 2026</a:t>
            </a:r>
            <a:endParaRPr lang="en"/>
          </a:p>
          <a:p>
            <a:pPr>
              <a:buClr>
                <a:srgbClr val="000000"/>
              </a:buClr>
              <a:buSzPts val="1100"/>
              <a:buFont typeface="Arial"/>
              <a:buChar char="•"/>
            </a:pPr>
            <a:r>
              <a:rPr lang="en">
                <a:highlight>
                  <a:srgbClr val="FFFFFF"/>
                </a:highlight>
              </a:rPr>
              <a:t>Art Room - Renovation </a:t>
            </a:r>
            <a:endParaRPr lang="en"/>
          </a:p>
          <a:p>
            <a:pPr>
              <a:buClr>
                <a:srgbClr val="000000"/>
              </a:buClr>
              <a:buSzPts val="1100"/>
            </a:pPr>
            <a:endParaRPr lang="en-US">
              <a:ea typeface="Calibri" panose="020F0502020204030204"/>
              <a:cs typeface="+mn-lt"/>
            </a:endParaRPr>
          </a:p>
          <a:p>
            <a:pPr>
              <a:buClr>
                <a:srgbClr val="000000"/>
              </a:buClr>
              <a:buSzPts val="1100"/>
              <a:buFont typeface="Arial"/>
              <a:buChar char="•"/>
            </a:pPr>
            <a:r>
              <a:rPr lang="en" b="1">
                <a:highlight>
                  <a:srgbClr val="FFFFFF"/>
                </a:highlight>
              </a:rPr>
              <a:t>Ginn Academy </a:t>
            </a:r>
            <a:r>
              <a:rPr lang="en">
                <a:highlight>
                  <a:srgbClr val="FFFFFF"/>
                </a:highlight>
              </a:rPr>
              <a:t>- </a:t>
            </a:r>
            <a:r>
              <a:rPr lang="en" i="1">
                <a:highlight>
                  <a:srgbClr val="FFFFFF"/>
                </a:highlight>
              </a:rPr>
              <a:t>655 East 162nd St.</a:t>
            </a:r>
            <a:r>
              <a:rPr lang="en">
                <a:highlight>
                  <a:srgbClr val="FFFFFF"/>
                </a:highlight>
              </a:rPr>
              <a:t> </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August 2026</a:t>
            </a:r>
            <a:endParaRPr lang="en"/>
          </a:p>
          <a:p>
            <a:pPr>
              <a:buClr>
                <a:srgbClr val="000000"/>
              </a:buClr>
              <a:buSzPts val="1100"/>
              <a:buFont typeface="Arial"/>
              <a:buChar char="•"/>
            </a:pPr>
            <a:r>
              <a:rPr lang="en" b="1">
                <a:highlight>
                  <a:srgbClr val="FFFFFF"/>
                </a:highlight>
              </a:rPr>
              <a:t>Precision Machinery</a:t>
            </a:r>
            <a:r>
              <a:rPr lang="en">
                <a:highlight>
                  <a:srgbClr val="FFFFFF"/>
                </a:highlight>
              </a:rPr>
              <a:t> - Converting office space, storage and a classroom into a lab with CNC machines, sheet metal brake, vertical knee mills, manual grinders, drill press, bank saw, engine lathes and CAD/CAM classroom. </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April 2026</a:t>
            </a:r>
            <a:endParaRPr lang="en"/>
          </a:p>
          <a:p>
            <a:pPr>
              <a:buClr>
                <a:srgbClr val="000000"/>
              </a:buClr>
              <a:buSzPts val="1100"/>
              <a:buFont typeface="Arial"/>
              <a:buChar char="•"/>
            </a:pPr>
            <a:r>
              <a:rPr lang="en" b="1">
                <a:highlight>
                  <a:srgbClr val="FFFFFF"/>
                </a:highlight>
              </a:rPr>
              <a:t>Exercise Science </a:t>
            </a:r>
            <a:r>
              <a:rPr lang="en">
                <a:highlight>
                  <a:srgbClr val="FFFFFF"/>
                </a:highlight>
              </a:rPr>
              <a:t>- Converting classrooms into a physical therapy training center with strength and conditioning equipment, and treatment tables with a classroom.</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April 2026</a:t>
            </a:r>
            <a:endParaRPr lang="en"/>
          </a:p>
          <a:p>
            <a:pPr>
              <a:buClr>
                <a:srgbClr val="000000"/>
              </a:buClr>
              <a:buSzPts val="1100"/>
              <a:buFont typeface="Arial"/>
              <a:buChar char="•"/>
            </a:pPr>
            <a:r>
              <a:rPr lang="en" b="1">
                <a:highlight>
                  <a:srgbClr val="FFFFFF"/>
                </a:highlight>
              </a:rPr>
              <a:t>A. D. Office Space</a:t>
            </a:r>
            <a:r>
              <a:rPr lang="en">
                <a:highlight>
                  <a:srgbClr val="FFFFFF"/>
                </a:highlight>
              </a:rPr>
              <a:t> - Converting classroom space into office and conference space.</a:t>
            </a:r>
            <a:br>
              <a:rPr lang="en-US">
                <a:cs typeface="+mn-lt"/>
              </a:rPr>
            </a:br>
            <a:endParaRPr lang="en-US">
              <a:ea typeface="Calibri" panose="020F0502020204030204"/>
              <a:cs typeface="Calibri" panose="020F0502020204030204"/>
            </a:endParaRPr>
          </a:p>
          <a:p>
            <a:pPr>
              <a:buClr>
                <a:srgbClr val="000000"/>
              </a:buClr>
              <a:buSzPts val="1100"/>
              <a:buFont typeface="Arial"/>
              <a:buChar char="•"/>
            </a:pPr>
            <a:r>
              <a:rPr lang="en" b="1">
                <a:highlight>
                  <a:srgbClr val="FFFF80"/>
                </a:highlight>
              </a:rPr>
              <a:t>Lakeside</a:t>
            </a:r>
            <a:r>
              <a:rPr lang="en">
                <a:highlight>
                  <a:srgbClr val="FFFF80"/>
                </a:highlight>
              </a:rPr>
              <a:t> -1440 Lakeside Ave.</a:t>
            </a:r>
            <a:r>
              <a:rPr lang="en">
                <a:highlight>
                  <a:srgbClr val="FFFFFF"/>
                </a:highlight>
              </a:rPr>
              <a:t> </a:t>
            </a:r>
            <a:r>
              <a:rPr lang="en" b="1">
                <a:solidFill>
                  <a:srgbClr val="C82613"/>
                </a:solidFill>
                <a:highlight>
                  <a:srgbClr val="FFFFFF"/>
                </a:highlight>
              </a:rPr>
              <a:t>Uploaded in </a:t>
            </a:r>
            <a:r>
              <a:rPr lang="en" b="1" err="1">
                <a:solidFill>
                  <a:srgbClr val="C82613"/>
                </a:solidFill>
                <a:highlight>
                  <a:srgbClr val="FFFFFF"/>
                </a:highlight>
              </a:rPr>
              <a:t>OpenGov</a:t>
            </a:r>
            <a:r>
              <a:rPr lang="en" b="1">
                <a:solidFill>
                  <a:srgbClr val="C82613"/>
                </a:solidFill>
                <a:highlight>
                  <a:srgbClr val="FFFFFF"/>
                </a:highlight>
              </a:rPr>
              <a:t> 4/9/2026</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 April 2026</a:t>
            </a:r>
            <a:endParaRPr lang="en"/>
          </a:p>
          <a:p>
            <a:pPr>
              <a:buClr>
                <a:srgbClr val="000000"/>
              </a:buClr>
              <a:buSzPts val="1100"/>
              <a:buFont typeface="Arial"/>
              <a:buChar char="•"/>
            </a:pPr>
            <a:r>
              <a:rPr lang="en">
                <a:highlight>
                  <a:srgbClr val="FFFFFF"/>
                </a:highlight>
              </a:rPr>
              <a:t>Interior remodel to convert open classrooms into closed classrooms with drop ceilings, doors, and walls above ceiling.</a:t>
            </a:r>
            <a:endParaRPr lang="en"/>
          </a:p>
          <a:p>
            <a:pPr>
              <a:buClr>
                <a:srgbClr val="000000"/>
              </a:buClr>
              <a:buSzPts val="1100"/>
            </a:pPr>
            <a:endParaRPr lang="en-US">
              <a:ea typeface="Calibri" panose="020F0502020204030204"/>
              <a:cs typeface="+mn-lt"/>
            </a:endParaRPr>
          </a:p>
          <a:p>
            <a:pPr>
              <a:buClr>
                <a:srgbClr val="000000"/>
              </a:buClr>
              <a:buSzPts val="1100"/>
              <a:buFont typeface="Arial"/>
              <a:buChar char="•"/>
            </a:pPr>
            <a:r>
              <a:rPr lang="en" b="1">
                <a:highlight>
                  <a:srgbClr val="FFFFFF"/>
                </a:highlight>
              </a:rPr>
              <a:t>Denison </a:t>
            </a:r>
            <a:r>
              <a:rPr lang="en">
                <a:highlight>
                  <a:srgbClr val="FFFFFF"/>
                </a:highlight>
              </a:rPr>
              <a:t>- 3799 West 33</a:t>
            </a:r>
            <a:r>
              <a:rPr lang="en" baseline="30000">
                <a:highlight>
                  <a:srgbClr val="FFFFFF"/>
                </a:highlight>
              </a:rPr>
              <a:t>rd</a:t>
            </a:r>
            <a:r>
              <a:rPr lang="en">
                <a:highlight>
                  <a:srgbClr val="FFFFFF"/>
                </a:highlight>
              </a:rPr>
              <a:t> Street</a:t>
            </a:r>
            <a:endParaRPr lang="en"/>
          </a:p>
          <a:p>
            <a:pPr>
              <a:buClr>
                <a:srgbClr val="000000"/>
              </a:buClr>
              <a:buSzPts val="1100"/>
              <a:buFont typeface="Arial"/>
              <a:buChar char="•"/>
            </a:pPr>
            <a:r>
              <a:rPr lang="en">
                <a:solidFill>
                  <a:srgbClr val="B36AE2"/>
                </a:solidFill>
                <a:highlight>
                  <a:srgbClr val="FFFFFF"/>
                </a:highlight>
              </a:rPr>
              <a:t>Estimated Date to Building &amp; Housing &amp; </a:t>
            </a:r>
            <a:r>
              <a:rPr lang="en" err="1">
                <a:solidFill>
                  <a:srgbClr val="B36AE2"/>
                </a:solidFill>
                <a:highlight>
                  <a:srgbClr val="FFFFFF"/>
                </a:highlight>
              </a:rPr>
              <a:t>OpenGov</a:t>
            </a:r>
            <a:r>
              <a:rPr lang="en">
                <a:solidFill>
                  <a:srgbClr val="B36AE2"/>
                </a:solidFill>
                <a:highlight>
                  <a:srgbClr val="FFFFFF"/>
                </a:highlight>
              </a:rPr>
              <a:t>- April 2026</a:t>
            </a:r>
            <a:endParaRPr lang="en"/>
          </a:p>
          <a:p>
            <a:pPr>
              <a:buClr>
                <a:srgbClr val="000000"/>
              </a:buClr>
              <a:buSzPts val="1100"/>
              <a:buFont typeface="Arial"/>
              <a:buChar char="•"/>
            </a:pPr>
            <a:r>
              <a:rPr lang="en">
                <a:highlight>
                  <a:srgbClr val="FFFFFF"/>
                </a:highlight>
              </a:rPr>
              <a:t>Interior kitchen renovation.</a:t>
            </a:r>
            <a:endParaRPr lang="en"/>
          </a:p>
          <a:p>
            <a:pPr>
              <a:buClr>
                <a:srgbClr val="000000"/>
              </a:buClr>
              <a:buSzPts val="1100"/>
            </a:pPr>
            <a:endParaRPr lang="en-US">
              <a:ea typeface="Calibri" panose="020F0502020204030204"/>
              <a:cs typeface="+mn-lt"/>
            </a:endParaRPr>
          </a:p>
          <a:p>
            <a:pPr>
              <a:buClr>
                <a:srgbClr val="000000"/>
              </a:buClr>
              <a:buSzPts val="1100"/>
              <a:buFont typeface="Arial"/>
              <a:buChar char="•"/>
            </a:pPr>
            <a:r>
              <a:rPr lang="en" b="1">
                <a:highlight>
                  <a:srgbClr val="FFFFFF"/>
                </a:highlight>
              </a:rPr>
              <a:t>Various Schools</a:t>
            </a:r>
            <a:endParaRPr lang="en"/>
          </a:p>
          <a:p>
            <a:pPr>
              <a:buClr>
                <a:srgbClr val="000000"/>
              </a:buClr>
              <a:buSzPts val="1100"/>
              <a:buFont typeface="Arial"/>
              <a:buChar char="•"/>
            </a:pPr>
            <a:r>
              <a:rPr lang="en">
                <a:solidFill>
                  <a:srgbClr val="B36AE2"/>
                </a:solidFill>
                <a:highlight>
                  <a:srgbClr val="FFFFFF"/>
                </a:highlight>
              </a:rPr>
              <a:t>Estimated Date to </a:t>
            </a:r>
            <a:r>
              <a:rPr lang="en" err="1">
                <a:solidFill>
                  <a:srgbClr val="B36AE2"/>
                </a:solidFill>
                <a:highlight>
                  <a:srgbClr val="FFFFFF"/>
                </a:highlight>
              </a:rPr>
              <a:t>OpenGov</a:t>
            </a:r>
            <a:r>
              <a:rPr lang="en">
                <a:solidFill>
                  <a:srgbClr val="B36AE2"/>
                </a:solidFill>
                <a:highlight>
                  <a:srgbClr val="FFFFFF"/>
                </a:highlight>
              </a:rPr>
              <a:t> - June 2026 and September 2026</a:t>
            </a:r>
            <a:endParaRPr lang="en"/>
          </a:p>
          <a:p>
            <a:pPr>
              <a:buClr>
                <a:srgbClr val="000000"/>
              </a:buClr>
              <a:buSzPts val="1100"/>
              <a:buFont typeface="Arial"/>
              <a:buChar char="•"/>
            </a:pPr>
            <a:r>
              <a:rPr lang="en">
                <a:highlight>
                  <a:srgbClr val="FFFFFF"/>
                </a:highlight>
              </a:rPr>
              <a:t>Casework replacement</a:t>
            </a:r>
            <a:endParaRPr lang="en"/>
          </a:p>
          <a:p>
            <a:pPr marL="465297" indent="-304067">
              <a:lnSpc>
                <a:spcPct val="114999"/>
              </a:lnSpc>
              <a:buClr>
                <a:srgbClr val="000000"/>
              </a:buClr>
              <a:buSzPts val="1100"/>
              <a:buChar char="●"/>
            </a:pPr>
            <a:endParaRPr lang="en">
              <a:ea typeface="Calibri"/>
              <a:cs typeface="Calibri"/>
            </a:endParaRPr>
          </a:p>
        </p:txBody>
      </p:sp>
      <p:sp>
        <p:nvSpPr>
          <p:cNvPr id="936" name="Google Shape;936;g364bf4f2d44_0_872:notes">
            <a:extLst>
              <a:ext uri="{FF2B5EF4-FFF2-40B4-BE49-F238E27FC236}">
                <a16:creationId xmlns:a16="http://schemas.microsoft.com/office/drawing/2014/main" id="{AA8A375C-E98D-7020-6BB5-04D3996C2422}"/>
              </a:ext>
            </a:extLst>
          </p:cNvPr>
          <p:cNvSpPr>
            <a:spLocks noGrp="1" noRot="1" noChangeAspect="1"/>
          </p:cNvSpPr>
          <p:nvPr>
            <p:ph type="sldImg" idx="2"/>
          </p:nvPr>
        </p:nvSpPr>
        <p:spPr>
          <a:xfrm>
            <a:off x="422275" y="1241425"/>
            <a:ext cx="5954713"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7065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a:extLst>
            <a:ext uri="{FF2B5EF4-FFF2-40B4-BE49-F238E27FC236}">
              <a16:creationId xmlns:a16="http://schemas.microsoft.com/office/drawing/2014/main" id="{58963D9F-A87C-1DA9-2FDF-CC8575348A6F}"/>
            </a:ext>
          </a:extLst>
        </p:cNvPr>
        <p:cNvGrpSpPr/>
        <p:nvPr/>
      </p:nvGrpSpPr>
      <p:grpSpPr>
        <a:xfrm>
          <a:off x="0" y="0"/>
          <a:ext cx="0" cy="0"/>
          <a:chOff x="0" y="0"/>
          <a:chExt cx="0" cy="0"/>
        </a:xfrm>
      </p:grpSpPr>
      <p:sp>
        <p:nvSpPr>
          <p:cNvPr id="764" name="Google Shape;764;g3520b73e944_1_109:notes">
            <a:extLst>
              <a:ext uri="{FF2B5EF4-FFF2-40B4-BE49-F238E27FC236}">
                <a16:creationId xmlns:a16="http://schemas.microsoft.com/office/drawing/2014/main" id="{31C63E1B-F1F9-1510-CA2C-67D61C2178E2}"/>
              </a:ext>
            </a:extLst>
          </p:cNvPr>
          <p:cNvSpPr txBox="1">
            <a:spLocks noGrp="1"/>
          </p:cNvSpPr>
          <p:nvPr>
            <p:ph type="body" idx="1"/>
          </p:nvPr>
        </p:nvSpPr>
        <p:spPr>
          <a:xfrm>
            <a:off x="719218" y="4560894"/>
            <a:ext cx="5753658" cy="3731886"/>
          </a:xfrm>
          <a:prstGeom prst="rect">
            <a:avLst/>
          </a:prstGeom>
          <a:noFill/>
          <a:ln>
            <a:noFill/>
          </a:ln>
        </p:spPr>
        <p:txBody>
          <a:bodyPr spcFirstLastPara="1" wrap="square" lIns="93302" tIns="46638" rIns="93302" bIns="46638" anchor="t" anchorCtr="0">
            <a:noAutofit/>
          </a:bodyPr>
          <a:lstStyle/>
          <a:p>
            <a:pPr>
              <a:buSzPts val="1400"/>
            </a:pPr>
            <a:endParaRPr lang="en-US"/>
          </a:p>
        </p:txBody>
      </p:sp>
      <p:sp>
        <p:nvSpPr>
          <p:cNvPr id="765" name="Google Shape;765;g3520b73e944_1_109:notes">
            <a:extLst>
              <a:ext uri="{FF2B5EF4-FFF2-40B4-BE49-F238E27FC236}">
                <a16:creationId xmlns:a16="http://schemas.microsoft.com/office/drawing/2014/main" id="{0F7A0BC9-8F93-C492-C607-EF22739FF6B6}"/>
              </a:ext>
            </a:extLst>
          </p:cNvPr>
          <p:cNvSpPr>
            <a:spLocks noGrp="1" noRot="1" noChangeAspect="1"/>
          </p:cNvSpPr>
          <p:nvPr>
            <p:ph type="sldImg" idx="2"/>
          </p:nvPr>
        </p:nvSpPr>
        <p:spPr>
          <a:xfrm>
            <a:off x="752475" y="1185863"/>
            <a:ext cx="5686425" cy="31988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73784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658E6F-75BF-24C3-EAB4-8C39D9C40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70B70-6342-899C-B412-5570DEA91B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3A76C-7F25-03B0-408F-AD35EE4B9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D5CF78-CAD8-7C2E-B283-4FD5E726CACB}"/>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6</a:t>
            </a:fld>
            <a:endParaRPr lang="en-US">
              <a:solidFill>
                <a:prstClr val="black"/>
              </a:solidFill>
              <a:latin typeface="Aptos" panose="02110004020202020204"/>
            </a:endParaRPr>
          </a:p>
        </p:txBody>
      </p:sp>
    </p:spTree>
    <p:extLst>
      <p:ext uri="{BB962C8B-B14F-4D97-AF65-F5344CB8AC3E}">
        <p14:creationId xmlns:p14="http://schemas.microsoft.com/office/powerpoint/2010/main" val="127627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D9DF2-1FC2-B7CE-312B-DEC3FE2B4C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4F486C-293C-CA17-6A4E-F9CA25679A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5D301-E53C-F21A-C857-59E75E7827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350FEEA-CE14-2687-F07F-C64E4B01D8FF}"/>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7</a:t>
            </a:fld>
            <a:endParaRPr lang="en-US">
              <a:solidFill>
                <a:prstClr val="black"/>
              </a:solidFill>
              <a:latin typeface="Aptos" panose="02110004020202020204"/>
            </a:endParaRPr>
          </a:p>
        </p:txBody>
      </p:sp>
    </p:spTree>
    <p:extLst>
      <p:ext uri="{BB962C8B-B14F-4D97-AF65-F5344CB8AC3E}">
        <p14:creationId xmlns:p14="http://schemas.microsoft.com/office/powerpoint/2010/main" val="59917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B755A-E070-A1F2-A549-C460AE2F94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3E54D-4094-9F7C-05D9-F8479FB05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22572-1BD4-765A-994B-9579C5A101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94ACA1-E5CA-F5E1-2567-EAD0D5F34343}"/>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8</a:t>
            </a:fld>
            <a:endParaRPr lang="en-US">
              <a:solidFill>
                <a:prstClr val="black"/>
              </a:solidFill>
              <a:latin typeface="Aptos" panose="02110004020202020204"/>
            </a:endParaRPr>
          </a:p>
        </p:txBody>
      </p:sp>
    </p:spTree>
    <p:extLst>
      <p:ext uri="{BB962C8B-B14F-4D97-AF65-F5344CB8AC3E}">
        <p14:creationId xmlns:p14="http://schemas.microsoft.com/office/powerpoint/2010/main" val="351307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04C6C-5FD1-A8A6-309A-D2073797C8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BF258-43FD-0052-CAD0-C1CE100957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D3648-E6B0-42AE-5741-090401F49A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9453F7-DC33-BE56-9998-97497D3E08A9}"/>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9</a:t>
            </a:fld>
            <a:endParaRPr lang="en-US">
              <a:solidFill>
                <a:prstClr val="black"/>
              </a:solidFill>
              <a:latin typeface="Aptos" panose="02110004020202020204"/>
            </a:endParaRPr>
          </a:p>
        </p:txBody>
      </p:sp>
    </p:spTree>
    <p:extLst>
      <p:ext uri="{BB962C8B-B14F-4D97-AF65-F5344CB8AC3E}">
        <p14:creationId xmlns:p14="http://schemas.microsoft.com/office/powerpoint/2010/main" val="160244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C778-A5FF-D0E8-9306-446708664E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B1A3FD-EEF4-71BF-5AA8-227272EDB4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28930-1C98-F15F-381B-E1605E8BA2A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AC1434-87DC-1E30-DA2F-3452D9E462DD}"/>
              </a:ext>
            </a:extLst>
          </p:cNvPr>
          <p:cNvSpPr>
            <a:spLocks noGrp="1"/>
          </p:cNvSpPr>
          <p:nvPr>
            <p:ph type="sldNum" sz="quarter" idx="5"/>
          </p:nvPr>
        </p:nvSpPr>
        <p:spPr/>
        <p:txBody>
          <a:bodyPr/>
          <a:lstStyle/>
          <a:p>
            <a:pPr defTabSz="933182">
              <a:defRPr/>
            </a:pPr>
            <a:fld id="{B584BF30-F38D-4720-95A5-65C0003497A3}" type="slidenum">
              <a:rPr lang="en-US">
                <a:solidFill>
                  <a:prstClr val="black"/>
                </a:solidFill>
                <a:latin typeface="Aptos" panose="02110004020202020204"/>
              </a:rPr>
              <a:pPr defTabSz="933182">
                <a:defRPr/>
              </a:pPr>
              <a:t>10</a:t>
            </a:fld>
            <a:endParaRPr lang="en-US">
              <a:solidFill>
                <a:prstClr val="black"/>
              </a:solidFill>
              <a:latin typeface="Aptos" panose="02110004020202020204"/>
            </a:endParaRPr>
          </a:p>
        </p:txBody>
      </p:sp>
    </p:spTree>
    <p:extLst>
      <p:ext uri="{BB962C8B-B14F-4D97-AF65-F5344CB8AC3E}">
        <p14:creationId xmlns:p14="http://schemas.microsoft.com/office/powerpoint/2010/main" val="2051386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51"/>
        <p:cNvGrpSpPr/>
        <p:nvPr/>
      </p:nvGrpSpPr>
      <p:grpSpPr>
        <a:xfrm>
          <a:off x="0" y="0"/>
          <a:ext cx="0" cy="0"/>
          <a:chOff x="0" y="0"/>
          <a:chExt cx="0" cy="0"/>
        </a:xfrm>
      </p:grpSpPr>
      <p:sp>
        <p:nvSpPr>
          <p:cNvPr id="452" name="Google Shape;452;p8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3" name="Google Shape;453;p8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4" name="Google Shape;454;p8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5" name="Google Shape;455;p8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6" name="Google Shape;456;p8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14627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0"/>
        <p:cNvGrpSpPr/>
        <p:nvPr/>
      </p:nvGrpSpPr>
      <p:grpSpPr>
        <a:xfrm>
          <a:off x="0" y="0"/>
          <a:ext cx="0" cy="0"/>
          <a:chOff x="0" y="0"/>
          <a:chExt cx="0" cy="0"/>
        </a:xfrm>
      </p:grpSpPr>
      <p:sp>
        <p:nvSpPr>
          <p:cNvPr id="471" name="Google Shape;471;p8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2" name="Google Shape;472;p85"/>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3" name="Google Shape;473;p85"/>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4" name="Google Shape;474;p8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5" name="Google Shape;475;p8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6" name="Google Shape;476;p8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5901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7"/>
        <p:cNvGrpSpPr/>
        <p:nvPr/>
      </p:nvGrpSpPr>
      <p:grpSpPr>
        <a:xfrm>
          <a:off x="0" y="0"/>
          <a:ext cx="0" cy="0"/>
          <a:chOff x="0" y="0"/>
          <a:chExt cx="0" cy="0"/>
        </a:xfrm>
      </p:grpSpPr>
      <p:sp>
        <p:nvSpPr>
          <p:cNvPr id="478" name="Google Shape;478;p86"/>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9" name="Google Shape;479;p86"/>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480" name="Google Shape;480;p86"/>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81" name="Google Shape;481;p86"/>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482" name="Google Shape;482;p86"/>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83" name="Google Shape;483;p8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4" name="Google Shape;484;p8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5" name="Google Shape;485;p8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47236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6"/>
        <p:cNvGrpSpPr/>
        <p:nvPr/>
      </p:nvGrpSpPr>
      <p:grpSpPr>
        <a:xfrm>
          <a:off x="0" y="0"/>
          <a:ext cx="0" cy="0"/>
          <a:chOff x="0" y="0"/>
          <a:chExt cx="0" cy="0"/>
        </a:xfrm>
      </p:grpSpPr>
      <p:sp>
        <p:nvSpPr>
          <p:cNvPr id="487" name="Google Shape;487;p8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8" name="Google Shape;488;p8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9" name="Google Shape;489;p8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0" name="Google Shape;490;p8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45819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3" name="Google Shape;493;p88"/>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494" name="Google Shape;494;p88"/>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95" name="Google Shape;495;p8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6" name="Google Shape;496;p8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7" name="Google Shape;497;p8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18672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98"/>
        <p:cNvGrpSpPr/>
        <p:nvPr/>
      </p:nvGrpSpPr>
      <p:grpSpPr>
        <a:xfrm>
          <a:off x="0" y="0"/>
          <a:ext cx="0" cy="0"/>
          <a:chOff x="0" y="0"/>
          <a:chExt cx="0" cy="0"/>
        </a:xfrm>
      </p:grpSpPr>
      <p:sp>
        <p:nvSpPr>
          <p:cNvPr id="499" name="Google Shape;499;p8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0" name="Google Shape;500;p89"/>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1" name="Google Shape;501;p8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2" name="Google Shape;502;p8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3" name="Google Shape;503;p8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15311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4"/>
        <p:cNvGrpSpPr/>
        <p:nvPr/>
      </p:nvGrpSpPr>
      <p:grpSpPr>
        <a:xfrm>
          <a:off x="0" y="0"/>
          <a:ext cx="0" cy="0"/>
          <a:chOff x="0" y="0"/>
          <a:chExt cx="0" cy="0"/>
        </a:xfrm>
      </p:grpSpPr>
      <p:sp>
        <p:nvSpPr>
          <p:cNvPr id="505" name="Google Shape;505;p90"/>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6" name="Google Shape;506;p90"/>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7" name="Google Shape;507;p9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8" name="Google Shape;508;p9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9" name="Google Shape;509;p9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39231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0"/>
        <p:cNvGrpSpPr/>
        <p:nvPr/>
      </p:nvGrpSpPr>
      <p:grpSpPr>
        <a:xfrm>
          <a:off x="0" y="0"/>
          <a:ext cx="0" cy="0"/>
          <a:chOff x="0" y="0"/>
          <a:chExt cx="0" cy="0"/>
        </a:xfrm>
      </p:grpSpPr>
      <p:sp>
        <p:nvSpPr>
          <p:cNvPr id="511" name="Google Shape;511;p91"/>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2" name="Google Shape;512;p91"/>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13" name="Google Shape;513;p91"/>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14" name="Google Shape;514;p91"/>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3206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15"/>
        <p:cNvGrpSpPr/>
        <p:nvPr/>
      </p:nvGrpSpPr>
      <p:grpSpPr>
        <a:xfrm>
          <a:off x="0" y="0"/>
          <a:ext cx="0" cy="0"/>
          <a:chOff x="0" y="0"/>
          <a:chExt cx="0" cy="0"/>
        </a:xfrm>
      </p:grpSpPr>
      <p:sp>
        <p:nvSpPr>
          <p:cNvPr id="516" name="Google Shape;516;p92"/>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7" name="Google Shape;517;p92"/>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18" name="Google Shape;518;p92"/>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19" name="Google Shape;519;p92"/>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6518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20"/>
        <p:cNvGrpSpPr/>
        <p:nvPr/>
      </p:nvGrpSpPr>
      <p:grpSpPr>
        <a:xfrm>
          <a:off x="0" y="0"/>
          <a:ext cx="0" cy="0"/>
          <a:chOff x="0" y="0"/>
          <a:chExt cx="0" cy="0"/>
        </a:xfrm>
      </p:grpSpPr>
      <p:sp>
        <p:nvSpPr>
          <p:cNvPr id="521" name="Google Shape;521;p93"/>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2" name="Google Shape;522;p93"/>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23" name="Google Shape;523;p93"/>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24" name="Google Shape;524;p93"/>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12029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25"/>
        <p:cNvGrpSpPr/>
        <p:nvPr/>
      </p:nvGrpSpPr>
      <p:grpSpPr>
        <a:xfrm>
          <a:off x="0" y="0"/>
          <a:ext cx="0" cy="0"/>
          <a:chOff x="0" y="0"/>
          <a:chExt cx="0" cy="0"/>
        </a:xfrm>
      </p:grpSpPr>
      <p:sp>
        <p:nvSpPr>
          <p:cNvPr id="526" name="Google Shape;526;p94"/>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7" name="Google Shape;527;p94"/>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28" name="Google Shape;528;p94"/>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29" name="Google Shape;529;p94"/>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7562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530"/>
        <p:cNvGrpSpPr/>
        <p:nvPr/>
      </p:nvGrpSpPr>
      <p:grpSpPr>
        <a:xfrm>
          <a:off x="0" y="0"/>
          <a:ext cx="0" cy="0"/>
          <a:chOff x="0" y="0"/>
          <a:chExt cx="0" cy="0"/>
        </a:xfrm>
      </p:grpSpPr>
      <p:sp>
        <p:nvSpPr>
          <p:cNvPr id="531" name="Google Shape;531;p95"/>
          <p:cNvSpPr txBox="1">
            <a:spLocks noGrp="1"/>
          </p:cNvSpPr>
          <p:nvPr>
            <p:ph type="title"/>
          </p:nvPr>
        </p:nvSpPr>
        <p:spPr>
          <a:xfrm>
            <a:off x="260251" y="224433"/>
            <a:ext cx="9215600" cy="646321"/>
          </a:xfrm>
          <a:prstGeom prst="rect">
            <a:avLst/>
          </a:prstGeom>
          <a:noFill/>
          <a:ln>
            <a:noFill/>
          </a:ln>
        </p:spPr>
        <p:txBody>
          <a:bodyPr spcFirstLastPara="1" wrap="square" lIns="68575" tIns="68575" rIns="68575" bIns="68575" anchor="t" anchorCtr="0">
            <a:sp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2" name="Google Shape;532;p95"/>
          <p:cNvSpPr txBox="1"/>
          <p:nvPr/>
        </p:nvSpPr>
        <p:spPr>
          <a:xfrm>
            <a:off x="11535532" y="6528548"/>
            <a:ext cx="1668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Arial"/>
                <a:ea typeface="Arial"/>
                <a:cs typeface="Arial"/>
                <a:sym typeface="Arial"/>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Arial"/>
              <a:ea typeface="Arial"/>
              <a:cs typeface="Arial"/>
              <a:sym typeface="Arial"/>
            </a:endParaRPr>
          </a:p>
        </p:txBody>
      </p:sp>
      <p:pic>
        <p:nvPicPr>
          <p:cNvPr id="533" name="Google Shape;533;p95"/>
          <p:cNvPicPr preferRelativeResize="0"/>
          <p:nvPr/>
        </p:nvPicPr>
        <p:blipFill rotWithShape="1">
          <a:blip r:embed="rId2">
            <a:alphaModFix/>
          </a:blip>
          <a:srcRect/>
          <a:stretch/>
        </p:blipFill>
        <p:spPr>
          <a:xfrm>
            <a:off x="0" y="0"/>
            <a:ext cx="12192000" cy="178133"/>
          </a:xfrm>
          <a:prstGeom prst="rect">
            <a:avLst/>
          </a:prstGeom>
          <a:noFill/>
          <a:ln>
            <a:noFill/>
          </a:ln>
        </p:spPr>
      </p:pic>
    </p:spTree>
    <p:extLst>
      <p:ext uri="{BB962C8B-B14F-4D97-AF65-F5344CB8AC3E}">
        <p14:creationId xmlns:p14="http://schemas.microsoft.com/office/powerpoint/2010/main" val="2403523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8"/>
        <p:cNvGrpSpPr/>
        <p:nvPr/>
      </p:nvGrpSpPr>
      <p:grpSpPr>
        <a:xfrm>
          <a:off x="0" y="0"/>
          <a:ext cx="0" cy="0"/>
          <a:chOff x="0" y="0"/>
          <a:chExt cx="0" cy="0"/>
        </a:xfrm>
      </p:grpSpPr>
      <p:sp>
        <p:nvSpPr>
          <p:cNvPr id="109" name="Google Shape;109;g31de2aab00b_0_36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31de2aab00b_0_3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g31de2aab00b_0_3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31de2aab00b_0_3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31de2aab00b_0_3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067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3799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D2033E-83D8-1C4E-ACD7-FA7FF6AD2867}"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2002501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2033E-83D8-1C4E-ACD7-FA7FF6AD2867}"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3893416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D2033E-83D8-1C4E-ACD7-FA7FF6AD2867}"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12012994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D2033E-83D8-1C4E-ACD7-FA7FF6AD2867}"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42348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D2033E-83D8-1C4E-ACD7-FA7FF6AD2867}" type="datetimeFigureOut">
              <a:rPr lang="en-US" smtClean="0"/>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12617384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D2033E-83D8-1C4E-ACD7-FA7FF6AD2867}" type="datetimeFigureOut">
              <a:rPr lang="en-US" smtClean="0"/>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301830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2033E-83D8-1C4E-ACD7-FA7FF6AD2867}" type="datetimeFigureOut">
              <a:rPr lang="en-US" smtClean="0"/>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907010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2033E-83D8-1C4E-ACD7-FA7FF6AD2867}"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3934510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D2033E-83D8-1C4E-ACD7-FA7FF6AD2867}"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2491358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2033E-83D8-1C4E-ACD7-FA7FF6AD2867}"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3155340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D2033E-83D8-1C4E-ACD7-FA7FF6AD2867}" type="datetimeFigureOut">
              <a:rPr lang="en-US" smtClean="0"/>
              <a:t>4/11/2026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120A3-5248-6148-B7A2-2A687432A7B5}" type="slidenum">
              <a:rPr lang="en-US" smtClean="0"/>
              <a:t>‹#›</a:t>
            </a:fld>
            <a:endParaRPr lang="en-US"/>
          </a:p>
        </p:txBody>
      </p:sp>
    </p:spTree>
    <p:extLst>
      <p:ext uri="{BB962C8B-B14F-4D97-AF65-F5344CB8AC3E}">
        <p14:creationId xmlns:p14="http://schemas.microsoft.com/office/powerpoint/2010/main" val="742525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6805-D47F-3DBA-F98E-95C5678D55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AFC58D-25A4-F443-D85B-BFFC03B3E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BB6A13-6DFD-BC78-3266-91125A647333}"/>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8FA34DBF-10AA-92E1-3D07-F7181CA04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9D95D-D6B0-BE43-A615-AB9C7E9BB1E5}"/>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34688457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D3E2-4A92-A136-0213-FA4C70B9A8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AB8F1-DFAD-1834-E7A0-CA0044A99B3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CE724-C26E-CB46-09FA-108EBC5E8F11}"/>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32357785-05EB-87B3-E767-72768A9EA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ACB35-754C-6327-6CFF-BA39E314A397}"/>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21346472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8D98E-82BF-8B2F-927F-91A9A4659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A0469A-39BE-4E36-28A1-C94CCDD7B8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2FA8E-75CC-6274-165E-755486F6B4A4}"/>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679CCC25-C9FF-DDEE-EC61-7AD9329FB5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B966A-47AC-0B58-FF17-81617EAC2182}"/>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185060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2C79A-E4B8-C6D5-E532-1C863841D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1BBA6-A65E-0548-C84B-232757262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C9940C-B930-B9C3-872E-5F318CF3B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1FF9C6-6E59-35F7-6C5B-6F9A3ECB11F2}"/>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6" name="Footer Placeholder 5">
            <a:extLst>
              <a:ext uri="{FF2B5EF4-FFF2-40B4-BE49-F238E27FC236}">
                <a16:creationId xmlns:a16="http://schemas.microsoft.com/office/drawing/2014/main" id="{69B88258-E21B-B7F1-2EC9-80319CAF0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FB7DB-2C4F-AB66-ADF1-11528B0EE30A}"/>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385957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1A38A-F921-3F0C-7500-21AA85710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B0084E-23C8-4A18-3E22-CD4DB47E5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8AE682-1623-6B40-2A16-640C46EAB3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26851F-B391-C056-09A9-9EB37B93D4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0321D-A141-A5F3-87A9-418C4FBFD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874D42-3641-5BBA-F4C5-4E232A2F17FE}"/>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8" name="Footer Placeholder 7">
            <a:extLst>
              <a:ext uri="{FF2B5EF4-FFF2-40B4-BE49-F238E27FC236}">
                <a16:creationId xmlns:a16="http://schemas.microsoft.com/office/drawing/2014/main" id="{50BC409E-DC39-FD80-A260-564C443D82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253E0E-B92B-C9BF-0B88-906CF4DCFE43}"/>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4910643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8E54-E02C-339A-2F59-66F857566D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FF4DE-1188-4B44-0013-95591A15638B}"/>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4" name="Footer Placeholder 3">
            <a:extLst>
              <a:ext uri="{FF2B5EF4-FFF2-40B4-BE49-F238E27FC236}">
                <a16:creationId xmlns:a16="http://schemas.microsoft.com/office/drawing/2014/main" id="{A226E35F-2B35-BF2F-6A01-B66DEE304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36C947-87BF-60DA-0F39-98EE3B850E43}"/>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1297947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CAF66-2AFF-3E16-6E37-B2F484F8F020}"/>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3" name="Footer Placeholder 2">
            <a:extLst>
              <a:ext uri="{FF2B5EF4-FFF2-40B4-BE49-F238E27FC236}">
                <a16:creationId xmlns:a16="http://schemas.microsoft.com/office/drawing/2014/main" id="{7EB19D36-F784-F6B6-3186-23663E85A7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4616A-3C3F-2AFD-1ADE-39176CB3680B}"/>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16143611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6DE2D-3DD2-95F7-F7CA-C6D1D10AC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482324-80E3-0664-2AB7-5D3C6CF61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A23BFA-06FB-A576-6FB9-AE3A1FC77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89437-C33D-8748-FBCA-1EC0C63EE9F0}"/>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6" name="Footer Placeholder 5">
            <a:extLst>
              <a:ext uri="{FF2B5EF4-FFF2-40B4-BE49-F238E27FC236}">
                <a16:creationId xmlns:a16="http://schemas.microsoft.com/office/drawing/2014/main" id="{84BE2A25-55AD-3DFF-BB0D-FBD378DC0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B99D6-47F4-2875-416C-0836B2F1E270}"/>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28714724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4A12-CD5D-7855-0809-7DC917A3EF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D0F601-ABA1-8B88-AEFD-8772934E2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AB138E-5995-9E60-07E7-52683FD61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3C1098-5600-EFBF-FF36-5CF5DA22E012}"/>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6" name="Footer Placeholder 5">
            <a:extLst>
              <a:ext uri="{FF2B5EF4-FFF2-40B4-BE49-F238E27FC236}">
                <a16:creationId xmlns:a16="http://schemas.microsoft.com/office/drawing/2014/main" id="{3DC132BE-564E-739D-2767-9FDBDAA808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43901-588B-EFE3-049C-4FDCE32DBFBE}"/>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29447435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164AA-D93A-7562-8E6E-CFC22EC89F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FD1ED6-4A42-CB93-B398-C00311CDF0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C8956E-67B7-25BA-99FE-BC41F08EFE97}"/>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3305B27E-6492-E388-006A-112B8F69B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1DBF-DB6B-F0CC-9C89-A799F08F5269}"/>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7450501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080C2-4551-DFE5-6733-E13645010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529155-962D-CE42-B339-9EFA5B61F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F3964B-24F2-25EA-C591-C23F44B087F4}"/>
              </a:ext>
            </a:extLst>
          </p:cNvPr>
          <p:cNvSpPr>
            <a:spLocks noGrp="1"/>
          </p:cNvSpPr>
          <p:nvPr>
            <p:ph type="dt" sz="half" idx="10"/>
          </p:nvPr>
        </p:nvSpPr>
        <p:spPr/>
        <p:txBody>
          <a:body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75969BCB-1479-1C09-49F2-A4F49E1C62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9BE3F1-9A41-4D02-B74B-5F7DE5873E1E}"/>
              </a:ext>
            </a:extLst>
          </p:cNvPr>
          <p:cNvSpPr>
            <a:spLocks noGrp="1"/>
          </p:cNvSpPr>
          <p:nvPr>
            <p:ph type="sldNum" sz="quarter" idx="12"/>
          </p:nvPr>
        </p:nvSpPr>
        <p:spPr/>
        <p:txBody>
          <a:bodyPr/>
          <a:lstStyle/>
          <a:p>
            <a:fld id="{A77EC3D2-03CB-4604-B27E-B673063C7503}" type="slidenum">
              <a:rPr lang="en-US" smtClean="0"/>
              <a:t>‹#›</a:t>
            </a:fld>
            <a:endParaRPr lang="en-US"/>
          </a:p>
        </p:txBody>
      </p:sp>
    </p:spTree>
    <p:extLst>
      <p:ext uri="{BB962C8B-B14F-4D97-AF65-F5344CB8AC3E}">
        <p14:creationId xmlns:p14="http://schemas.microsoft.com/office/powerpoint/2010/main" val="3359022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1"/>
        <p:cNvGrpSpPr/>
        <p:nvPr/>
      </p:nvGrpSpPr>
      <p:grpSpPr>
        <a:xfrm>
          <a:off x="0" y="0"/>
          <a:ext cx="0" cy="0"/>
          <a:chOff x="0" y="0"/>
          <a:chExt cx="0" cy="0"/>
        </a:xfrm>
      </p:grpSpPr>
      <p:sp>
        <p:nvSpPr>
          <p:cNvPr id="342" name="Google Shape;342;p6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3" name="Google Shape;343;p6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4" name="Google Shape;344;p6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534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51"/>
        <p:cNvGrpSpPr/>
        <p:nvPr/>
      </p:nvGrpSpPr>
      <p:grpSpPr>
        <a:xfrm>
          <a:off x="0" y="0"/>
          <a:ext cx="0" cy="0"/>
          <a:chOff x="0" y="0"/>
          <a:chExt cx="0" cy="0"/>
        </a:xfrm>
      </p:grpSpPr>
      <p:sp>
        <p:nvSpPr>
          <p:cNvPr id="352" name="Google Shape;352;p65"/>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3" name="Google Shape;353;p65"/>
          <p:cNvSpPr txBox="1">
            <a:spLocks noGrp="1"/>
          </p:cNvSpPr>
          <p:nvPr>
            <p:ph type="subTitle" idx="1"/>
          </p:nvPr>
        </p:nvSpPr>
        <p:spPr>
          <a:xfrm>
            <a:off x="1524000" y="3602039"/>
            <a:ext cx="9144000" cy="1655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354" name="Google Shape;354;p6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5" name="Google Shape;355;p6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6" name="Google Shape;356;p6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3580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57"/>
        <p:cNvGrpSpPr/>
        <p:nvPr/>
      </p:nvGrpSpPr>
      <p:grpSpPr>
        <a:xfrm>
          <a:off x="0" y="0"/>
          <a:ext cx="0" cy="0"/>
          <a:chOff x="0" y="0"/>
          <a:chExt cx="0" cy="0"/>
        </a:xfrm>
      </p:grpSpPr>
      <p:sp>
        <p:nvSpPr>
          <p:cNvPr id="358" name="Google Shape;358;p66"/>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9" name="Google Shape;359;p66"/>
          <p:cNvSpPr>
            <a:spLocks noGrp="1"/>
          </p:cNvSpPr>
          <p:nvPr>
            <p:ph type="pic" idx="2"/>
          </p:nvPr>
        </p:nvSpPr>
        <p:spPr>
          <a:xfrm>
            <a:off x="5183188" y="987425"/>
            <a:ext cx="6172400" cy="4873600"/>
          </a:xfrm>
          <a:prstGeom prst="rect">
            <a:avLst/>
          </a:prstGeom>
          <a:noFill/>
          <a:ln>
            <a:noFill/>
          </a:ln>
        </p:spPr>
      </p:sp>
      <p:sp>
        <p:nvSpPr>
          <p:cNvPr id="360" name="Google Shape;360;p66"/>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61" name="Google Shape;361;p6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2" name="Google Shape;362;p6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3" name="Google Shape;363;p6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49773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4"/>
        <p:cNvGrpSpPr/>
        <p:nvPr/>
      </p:nvGrpSpPr>
      <p:grpSpPr>
        <a:xfrm>
          <a:off x="0" y="0"/>
          <a:ext cx="0" cy="0"/>
          <a:chOff x="0" y="0"/>
          <a:chExt cx="0" cy="0"/>
        </a:xfrm>
      </p:grpSpPr>
      <p:sp>
        <p:nvSpPr>
          <p:cNvPr id="365" name="Google Shape;365;p67"/>
          <p:cNvSpPr txBox="1">
            <a:spLocks noGrp="1"/>
          </p:cNvSpPr>
          <p:nvPr>
            <p:ph type="title"/>
          </p:nvPr>
        </p:nvSpPr>
        <p:spPr>
          <a:xfrm>
            <a:off x="831851" y="1709737"/>
            <a:ext cx="10515600" cy="28528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6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6" name="Google Shape;366;p67"/>
          <p:cNvSpPr txBox="1">
            <a:spLocks noGrp="1"/>
          </p:cNvSpPr>
          <p:nvPr>
            <p:ph type="body" idx="1"/>
          </p:nvPr>
        </p:nvSpPr>
        <p:spPr>
          <a:xfrm>
            <a:off x="831851" y="4589463"/>
            <a:ext cx="10515600" cy="15004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367" name="Google Shape;367;p6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8" name="Google Shape;368;p6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9" name="Google Shape;369;p6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95485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70"/>
        <p:cNvGrpSpPr/>
        <p:nvPr/>
      </p:nvGrpSpPr>
      <p:grpSpPr>
        <a:xfrm>
          <a:off x="0" y="0"/>
          <a:ext cx="0" cy="0"/>
          <a:chOff x="0" y="0"/>
          <a:chExt cx="0" cy="0"/>
        </a:xfrm>
      </p:grpSpPr>
      <p:sp>
        <p:nvSpPr>
          <p:cNvPr id="371" name="Google Shape;371;p68"/>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2" name="Google Shape;372;p68"/>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3" name="Google Shape;373;p68"/>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4" name="Google Shape;374;p6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6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6" name="Google Shape;376;p6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18696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77"/>
        <p:cNvGrpSpPr/>
        <p:nvPr/>
      </p:nvGrpSpPr>
      <p:grpSpPr>
        <a:xfrm>
          <a:off x="0" y="0"/>
          <a:ext cx="0" cy="0"/>
          <a:chOff x="0" y="0"/>
          <a:chExt cx="0" cy="0"/>
        </a:xfrm>
      </p:grpSpPr>
      <p:sp>
        <p:nvSpPr>
          <p:cNvPr id="378" name="Google Shape;378;p69"/>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9" name="Google Shape;379;p69"/>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380" name="Google Shape;380;p69"/>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81" name="Google Shape;381;p69"/>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382" name="Google Shape;382;p69"/>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83" name="Google Shape;383;p6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4" name="Google Shape;384;p6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5" name="Google Shape;385;p6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839966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6"/>
        <p:cNvGrpSpPr/>
        <p:nvPr/>
      </p:nvGrpSpPr>
      <p:grpSpPr>
        <a:xfrm>
          <a:off x="0" y="0"/>
          <a:ext cx="0" cy="0"/>
          <a:chOff x="0" y="0"/>
          <a:chExt cx="0" cy="0"/>
        </a:xfrm>
      </p:grpSpPr>
      <p:sp>
        <p:nvSpPr>
          <p:cNvPr id="387" name="Google Shape;387;p7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8" name="Google Shape;388;p7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9" name="Google Shape;389;p7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0" name="Google Shape;390;p7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83692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91"/>
        <p:cNvGrpSpPr/>
        <p:nvPr/>
      </p:nvGrpSpPr>
      <p:grpSpPr>
        <a:xfrm>
          <a:off x="0" y="0"/>
          <a:ext cx="0" cy="0"/>
          <a:chOff x="0" y="0"/>
          <a:chExt cx="0" cy="0"/>
        </a:xfrm>
      </p:grpSpPr>
      <p:sp>
        <p:nvSpPr>
          <p:cNvPr id="392" name="Google Shape;392;p71"/>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3" name="Google Shape;393;p71"/>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94" name="Google Shape;394;p71"/>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95" name="Google Shape;395;p7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6" name="Google Shape;396;p7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7" name="Google Shape;397;p7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45057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98"/>
        <p:cNvGrpSpPr/>
        <p:nvPr/>
      </p:nvGrpSpPr>
      <p:grpSpPr>
        <a:xfrm>
          <a:off x="0" y="0"/>
          <a:ext cx="0" cy="0"/>
          <a:chOff x="0" y="0"/>
          <a:chExt cx="0" cy="0"/>
        </a:xfrm>
      </p:grpSpPr>
      <p:sp>
        <p:nvSpPr>
          <p:cNvPr id="399" name="Google Shape;399;p7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0" name="Google Shape;400;p72"/>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01" name="Google Shape;401;p7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2" name="Google Shape;402;p7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3" name="Google Shape;403;p7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396999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404"/>
        <p:cNvGrpSpPr/>
        <p:nvPr/>
      </p:nvGrpSpPr>
      <p:grpSpPr>
        <a:xfrm>
          <a:off x="0" y="0"/>
          <a:ext cx="0" cy="0"/>
          <a:chOff x="0" y="0"/>
          <a:chExt cx="0" cy="0"/>
        </a:xfrm>
      </p:grpSpPr>
      <p:sp>
        <p:nvSpPr>
          <p:cNvPr id="405" name="Google Shape;405;p73"/>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6" name="Google Shape;406;p73"/>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07" name="Google Shape;407;p7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8" name="Google Shape;408;p7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09" name="Google Shape;409;p7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346941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0"/>
        <p:cNvGrpSpPr/>
        <p:nvPr/>
      </p:nvGrpSpPr>
      <p:grpSpPr>
        <a:xfrm>
          <a:off x="0" y="0"/>
          <a:ext cx="0" cy="0"/>
          <a:chOff x="0" y="0"/>
          <a:chExt cx="0" cy="0"/>
        </a:xfrm>
      </p:grpSpPr>
      <p:sp>
        <p:nvSpPr>
          <p:cNvPr id="411" name="Google Shape;411;p74"/>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2" name="Google Shape;412;p74"/>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413" name="Google Shape;413;p74"/>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414" name="Google Shape;414;p74"/>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928224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15"/>
        <p:cNvGrpSpPr/>
        <p:nvPr/>
      </p:nvGrpSpPr>
      <p:grpSpPr>
        <a:xfrm>
          <a:off x="0" y="0"/>
          <a:ext cx="0" cy="0"/>
          <a:chOff x="0" y="0"/>
          <a:chExt cx="0" cy="0"/>
        </a:xfrm>
      </p:grpSpPr>
      <p:sp>
        <p:nvSpPr>
          <p:cNvPr id="416" name="Google Shape;416;p75"/>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7" name="Google Shape;417;p75"/>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418" name="Google Shape;418;p75"/>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419" name="Google Shape;419;p75"/>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2346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20"/>
        <p:cNvGrpSpPr/>
        <p:nvPr/>
      </p:nvGrpSpPr>
      <p:grpSpPr>
        <a:xfrm>
          <a:off x="0" y="0"/>
          <a:ext cx="0" cy="0"/>
          <a:chOff x="0" y="0"/>
          <a:chExt cx="0" cy="0"/>
        </a:xfrm>
      </p:grpSpPr>
      <p:sp>
        <p:nvSpPr>
          <p:cNvPr id="421" name="Google Shape;421;p76"/>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2" name="Google Shape;422;p76"/>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423" name="Google Shape;423;p76"/>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424" name="Google Shape;424;p76"/>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262213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25"/>
        <p:cNvGrpSpPr/>
        <p:nvPr/>
      </p:nvGrpSpPr>
      <p:grpSpPr>
        <a:xfrm>
          <a:off x="0" y="0"/>
          <a:ext cx="0" cy="0"/>
          <a:chOff x="0" y="0"/>
          <a:chExt cx="0" cy="0"/>
        </a:xfrm>
      </p:grpSpPr>
      <p:sp>
        <p:nvSpPr>
          <p:cNvPr id="426" name="Google Shape;426;p77"/>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7" name="Google Shape;427;p77"/>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428" name="Google Shape;428;p77"/>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429" name="Google Shape;429;p77"/>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3518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30"/>
        <p:cNvGrpSpPr/>
        <p:nvPr/>
      </p:nvGrpSpPr>
      <p:grpSpPr>
        <a:xfrm>
          <a:off x="0" y="0"/>
          <a:ext cx="0" cy="0"/>
          <a:chOff x="0" y="0"/>
          <a:chExt cx="0" cy="0"/>
        </a:xfrm>
      </p:grpSpPr>
      <p:sp>
        <p:nvSpPr>
          <p:cNvPr id="431" name="Google Shape;431;p78"/>
          <p:cNvSpPr txBox="1">
            <a:spLocks noGrp="1"/>
          </p:cNvSpPr>
          <p:nvPr>
            <p:ph type="title"/>
          </p:nvPr>
        </p:nvSpPr>
        <p:spPr>
          <a:xfrm>
            <a:off x="260251" y="224433"/>
            <a:ext cx="9215600" cy="646321"/>
          </a:xfrm>
          <a:prstGeom prst="rect">
            <a:avLst/>
          </a:prstGeom>
          <a:noFill/>
          <a:ln>
            <a:noFill/>
          </a:ln>
        </p:spPr>
        <p:txBody>
          <a:bodyPr spcFirstLastPara="1" wrap="square" lIns="68575" tIns="68575" rIns="68575" bIns="68575" anchor="t" anchorCtr="0">
            <a:sp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2" name="Google Shape;432;p78"/>
          <p:cNvSpPr txBox="1"/>
          <p:nvPr/>
        </p:nvSpPr>
        <p:spPr>
          <a:xfrm>
            <a:off x="11535532" y="6528548"/>
            <a:ext cx="1668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Arial"/>
                <a:ea typeface="Arial"/>
                <a:cs typeface="Arial"/>
                <a:sym typeface="Arial"/>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Arial"/>
              <a:ea typeface="Arial"/>
              <a:cs typeface="Arial"/>
              <a:sym typeface="Arial"/>
            </a:endParaRPr>
          </a:p>
        </p:txBody>
      </p:sp>
      <p:pic>
        <p:nvPicPr>
          <p:cNvPr id="433" name="Google Shape;433;p78"/>
          <p:cNvPicPr preferRelativeResize="0"/>
          <p:nvPr/>
        </p:nvPicPr>
        <p:blipFill rotWithShape="1">
          <a:blip r:embed="rId2">
            <a:alphaModFix/>
          </a:blip>
          <a:srcRect/>
          <a:stretch/>
        </p:blipFill>
        <p:spPr>
          <a:xfrm>
            <a:off x="0" y="0"/>
            <a:ext cx="12192000" cy="178133"/>
          </a:xfrm>
          <a:prstGeom prst="rect">
            <a:avLst/>
          </a:prstGeom>
          <a:noFill/>
          <a:ln>
            <a:noFill/>
          </a:ln>
        </p:spPr>
      </p:pic>
      <p:sp>
        <p:nvSpPr>
          <p:cNvPr id="434" name="Google Shape;434;p78"/>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512989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g31de2aab00b_0_3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g31de2aab00b_0_3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g31de2aab00b_0_3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057169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14"/>
        <p:cNvGrpSpPr/>
        <p:nvPr/>
      </p:nvGrpSpPr>
      <p:grpSpPr>
        <a:xfrm>
          <a:off x="0" y="0"/>
          <a:ext cx="0" cy="0"/>
          <a:chOff x="0" y="0"/>
          <a:chExt cx="0" cy="0"/>
        </a:xfrm>
      </p:grpSpPr>
      <p:sp>
        <p:nvSpPr>
          <p:cNvPr id="115" name="Google Shape;115;g31de2aab00b_0_37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g31de2aab00b_0_373"/>
          <p:cNvSpPr>
            <a:spLocks noGrp="1"/>
          </p:cNvSpPr>
          <p:nvPr>
            <p:ph type="pic" idx="2"/>
          </p:nvPr>
        </p:nvSpPr>
        <p:spPr>
          <a:xfrm>
            <a:off x="5183188" y="987425"/>
            <a:ext cx="6172200" cy="4873500"/>
          </a:xfrm>
          <a:prstGeom prst="rect">
            <a:avLst/>
          </a:prstGeom>
          <a:noFill/>
          <a:ln>
            <a:noFill/>
          </a:ln>
        </p:spPr>
        <p:txBody>
          <a:bodyPr/>
          <a:lstStyle/>
          <a:p>
            <a:endParaRPr lang="en-US"/>
          </a:p>
        </p:txBody>
      </p:sp>
      <p:sp>
        <p:nvSpPr>
          <p:cNvPr id="117" name="Google Shape;117;g31de2aab00b_0_373"/>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g31de2aab00b_0_37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31de2aab00b_0_37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31de2aab00b_0_3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8638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27"/>
        <p:cNvGrpSpPr/>
        <p:nvPr/>
      </p:nvGrpSpPr>
      <p:grpSpPr>
        <a:xfrm>
          <a:off x="0" y="0"/>
          <a:ext cx="0" cy="0"/>
          <a:chOff x="0" y="0"/>
          <a:chExt cx="0" cy="0"/>
        </a:xfrm>
      </p:grpSpPr>
      <p:sp>
        <p:nvSpPr>
          <p:cNvPr id="128" name="Google Shape;128;g31de2aab00b_0_38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g31de2aab00b_0_38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g31de2aab00b_0_38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g31de2aab00b_0_38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31de2aab00b_0_38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g31de2aab00b_0_3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981726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4"/>
        <p:cNvGrpSpPr/>
        <p:nvPr/>
      </p:nvGrpSpPr>
      <p:grpSpPr>
        <a:xfrm>
          <a:off x="0" y="0"/>
          <a:ext cx="0" cy="0"/>
          <a:chOff x="0" y="0"/>
          <a:chExt cx="0" cy="0"/>
        </a:xfrm>
      </p:grpSpPr>
      <p:sp>
        <p:nvSpPr>
          <p:cNvPr id="135" name="Google Shape;135;g31de2aab00b_0_393"/>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31de2aab00b_0_393"/>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g31de2aab00b_0_393"/>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g31de2aab00b_0_393"/>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9" name="Google Shape;139;g31de2aab00b_0_393"/>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g31de2aab00b_0_39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g31de2aab00b_0_39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g31de2aab00b_0_39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13829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3"/>
        <p:cNvGrpSpPr/>
        <p:nvPr/>
      </p:nvGrpSpPr>
      <p:grpSpPr>
        <a:xfrm>
          <a:off x="0" y="0"/>
          <a:ext cx="0" cy="0"/>
          <a:chOff x="0" y="0"/>
          <a:chExt cx="0" cy="0"/>
        </a:xfrm>
      </p:grpSpPr>
      <p:sp>
        <p:nvSpPr>
          <p:cNvPr id="144" name="Google Shape;144;g31de2aab00b_0_4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g31de2aab00b_0_4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31de2aab00b_0_4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31de2aab00b_0_4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27242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8"/>
        <p:cNvGrpSpPr/>
        <p:nvPr/>
      </p:nvGrpSpPr>
      <p:grpSpPr>
        <a:xfrm>
          <a:off x="0" y="0"/>
          <a:ext cx="0" cy="0"/>
          <a:chOff x="0" y="0"/>
          <a:chExt cx="0" cy="0"/>
        </a:xfrm>
      </p:grpSpPr>
      <p:sp>
        <p:nvSpPr>
          <p:cNvPr id="149" name="Google Shape;149;g31de2aab00b_0_40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g31de2aab00b_0_407"/>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g31de2aab00b_0_407"/>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2" name="Google Shape;152;g31de2aab00b_0_4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31de2aab00b_0_4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31de2aab00b_0_4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097096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5"/>
        <p:cNvGrpSpPr/>
        <p:nvPr/>
      </p:nvGrpSpPr>
      <p:grpSpPr>
        <a:xfrm>
          <a:off x="0" y="0"/>
          <a:ext cx="0" cy="0"/>
          <a:chOff x="0" y="0"/>
          <a:chExt cx="0" cy="0"/>
        </a:xfrm>
      </p:grpSpPr>
      <p:sp>
        <p:nvSpPr>
          <p:cNvPr id="156" name="Google Shape;156;g31de2aab00b_0_4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g31de2aab00b_0_41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31de2aab00b_0_4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g31de2aab00b_0_4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g31de2aab00b_0_4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43336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1"/>
        <p:cNvGrpSpPr/>
        <p:nvPr/>
      </p:nvGrpSpPr>
      <p:grpSpPr>
        <a:xfrm>
          <a:off x="0" y="0"/>
          <a:ext cx="0" cy="0"/>
          <a:chOff x="0" y="0"/>
          <a:chExt cx="0" cy="0"/>
        </a:xfrm>
      </p:grpSpPr>
      <p:sp>
        <p:nvSpPr>
          <p:cNvPr id="162" name="Google Shape;162;g31de2aab00b_0_42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g31de2aab00b_0_42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g31de2aab00b_0_4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31de2aab00b_0_4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g31de2aab00b_0_4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8600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7"/>
        <p:cNvGrpSpPr/>
        <p:nvPr/>
      </p:nvGrpSpPr>
      <p:grpSpPr>
        <a:xfrm>
          <a:off x="0" y="0"/>
          <a:ext cx="0" cy="0"/>
          <a:chOff x="0" y="0"/>
          <a:chExt cx="0" cy="0"/>
        </a:xfrm>
      </p:grpSpPr>
      <p:sp>
        <p:nvSpPr>
          <p:cNvPr id="168" name="Google Shape;168;g31de2aab00b_0_426"/>
          <p:cNvSpPr txBox="1">
            <a:spLocks noGrp="1"/>
          </p:cNvSpPr>
          <p:nvPr>
            <p:ph type="title"/>
          </p:nvPr>
        </p:nvSpPr>
        <p:spPr>
          <a:xfrm>
            <a:off x="260251" y="224434"/>
            <a:ext cx="9215400" cy="492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31de2aab00b_0_426"/>
          <p:cNvSpPr txBox="1"/>
          <p:nvPr/>
        </p:nvSpPr>
        <p:spPr>
          <a:xfrm>
            <a:off x="11535532" y="6528504"/>
            <a:ext cx="121800" cy="123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08080"/>
                </a:solidFill>
                <a:latin typeface="Calibri"/>
                <a:ea typeface="Calibri"/>
                <a:cs typeface="Calibri"/>
                <a:sym typeface="Calibri"/>
              </a:rPr>
              <a:t>‹#›</a:t>
            </a:fld>
            <a:endParaRPr sz="800" b="0" i="0" u="none" strike="noStrike" cap="none">
              <a:solidFill>
                <a:srgbClr val="808080"/>
              </a:solidFill>
              <a:latin typeface="Calibri"/>
              <a:ea typeface="Calibri"/>
              <a:cs typeface="Calibri"/>
              <a:sym typeface="Calibri"/>
            </a:endParaRPr>
          </a:p>
        </p:txBody>
      </p:sp>
      <p:pic>
        <p:nvPicPr>
          <p:cNvPr id="170" name="Google Shape;170;g31de2aab00b_0_426"/>
          <p:cNvPicPr preferRelativeResize="0"/>
          <p:nvPr/>
        </p:nvPicPr>
        <p:blipFill rotWithShape="1">
          <a:blip r:embed="rId2">
            <a:alphaModFix/>
          </a:blip>
          <a:srcRect/>
          <a:stretch/>
        </p:blipFill>
        <p:spPr>
          <a:xfrm>
            <a:off x="0" y="1"/>
            <a:ext cx="12192000" cy="178133"/>
          </a:xfrm>
          <a:prstGeom prst="rect">
            <a:avLst/>
          </a:prstGeom>
          <a:noFill/>
          <a:ln>
            <a:noFill/>
          </a:ln>
        </p:spPr>
      </p:pic>
      <p:sp>
        <p:nvSpPr>
          <p:cNvPr id="171" name="Google Shape;171;g31de2aab00b_0_42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613101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72"/>
        <p:cNvGrpSpPr/>
        <p:nvPr/>
      </p:nvGrpSpPr>
      <p:grpSpPr>
        <a:xfrm>
          <a:off x="0" y="0"/>
          <a:ext cx="0" cy="0"/>
          <a:chOff x="0" y="0"/>
          <a:chExt cx="0" cy="0"/>
        </a:xfrm>
      </p:grpSpPr>
      <p:sp>
        <p:nvSpPr>
          <p:cNvPr id="173" name="Google Shape;173;g31de2aab00b_0_431"/>
          <p:cNvSpPr txBox="1">
            <a:spLocks noGrp="1"/>
          </p:cNvSpPr>
          <p:nvPr>
            <p:ph type="title"/>
          </p:nvPr>
        </p:nvSpPr>
        <p:spPr>
          <a:xfrm>
            <a:off x="260251" y="224434"/>
            <a:ext cx="9215400" cy="492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31de2aab00b_0_431"/>
          <p:cNvSpPr txBox="1"/>
          <p:nvPr/>
        </p:nvSpPr>
        <p:spPr>
          <a:xfrm>
            <a:off x="11535532" y="6528504"/>
            <a:ext cx="121800" cy="123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08080"/>
                </a:solidFill>
                <a:latin typeface="Calibri"/>
                <a:ea typeface="Calibri"/>
                <a:cs typeface="Calibri"/>
                <a:sym typeface="Calibri"/>
              </a:rPr>
              <a:t>‹#›</a:t>
            </a:fld>
            <a:endParaRPr sz="800" b="0" i="0" u="none" strike="noStrike" cap="none">
              <a:solidFill>
                <a:srgbClr val="808080"/>
              </a:solidFill>
              <a:latin typeface="Calibri"/>
              <a:ea typeface="Calibri"/>
              <a:cs typeface="Calibri"/>
              <a:sym typeface="Calibri"/>
            </a:endParaRPr>
          </a:p>
        </p:txBody>
      </p:sp>
      <p:pic>
        <p:nvPicPr>
          <p:cNvPr id="175" name="Google Shape;175;g31de2aab00b_0_431"/>
          <p:cNvPicPr preferRelativeResize="0"/>
          <p:nvPr/>
        </p:nvPicPr>
        <p:blipFill rotWithShape="1">
          <a:blip r:embed="rId2">
            <a:alphaModFix/>
          </a:blip>
          <a:srcRect/>
          <a:stretch/>
        </p:blipFill>
        <p:spPr>
          <a:xfrm>
            <a:off x="0" y="1"/>
            <a:ext cx="12192000" cy="178133"/>
          </a:xfrm>
          <a:prstGeom prst="rect">
            <a:avLst/>
          </a:prstGeom>
          <a:noFill/>
          <a:ln>
            <a:noFill/>
          </a:ln>
        </p:spPr>
      </p:pic>
      <p:sp>
        <p:nvSpPr>
          <p:cNvPr id="176" name="Google Shape;176;g31de2aab00b_0_43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95466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77"/>
        <p:cNvGrpSpPr/>
        <p:nvPr/>
      </p:nvGrpSpPr>
      <p:grpSpPr>
        <a:xfrm>
          <a:off x="0" y="0"/>
          <a:ext cx="0" cy="0"/>
          <a:chOff x="0" y="0"/>
          <a:chExt cx="0" cy="0"/>
        </a:xfrm>
      </p:grpSpPr>
      <p:sp>
        <p:nvSpPr>
          <p:cNvPr id="178" name="Google Shape;178;g31de2aab00b_0_436"/>
          <p:cNvSpPr txBox="1">
            <a:spLocks noGrp="1"/>
          </p:cNvSpPr>
          <p:nvPr>
            <p:ph type="title"/>
          </p:nvPr>
        </p:nvSpPr>
        <p:spPr>
          <a:xfrm>
            <a:off x="260251" y="224434"/>
            <a:ext cx="9215400" cy="492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g31de2aab00b_0_436"/>
          <p:cNvSpPr txBox="1"/>
          <p:nvPr/>
        </p:nvSpPr>
        <p:spPr>
          <a:xfrm>
            <a:off x="11535532" y="6528504"/>
            <a:ext cx="121800" cy="123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08080"/>
                </a:solidFill>
                <a:latin typeface="Calibri"/>
                <a:ea typeface="Calibri"/>
                <a:cs typeface="Calibri"/>
                <a:sym typeface="Calibri"/>
              </a:rPr>
              <a:t>‹#›</a:t>
            </a:fld>
            <a:endParaRPr sz="800" b="0" i="0" u="none" strike="noStrike" cap="none">
              <a:solidFill>
                <a:srgbClr val="808080"/>
              </a:solidFill>
              <a:latin typeface="Calibri"/>
              <a:ea typeface="Calibri"/>
              <a:cs typeface="Calibri"/>
              <a:sym typeface="Calibri"/>
            </a:endParaRPr>
          </a:p>
        </p:txBody>
      </p:sp>
      <p:pic>
        <p:nvPicPr>
          <p:cNvPr id="180" name="Google Shape;180;g31de2aab00b_0_436"/>
          <p:cNvPicPr preferRelativeResize="0"/>
          <p:nvPr/>
        </p:nvPicPr>
        <p:blipFill rotWithShape="1">
          <a:blip r:embed="rId2">
            <a:alphaModFix/>
          </a:blip>
          <a:srcRect/>
          <a:stretch/>
        </p:blipFill>
        <p:spPr>
          <a:xfrm>
            <a:off x="0" y="1"/>
            <a:ext cx="12192000" cy="178133"/>
          </a:xfrm>
          <a:prstGeom prst="rect">
            <a:avLst/>
          </a:prstGeom>
          <a:noFill/>
          <a:ln>
            <a:noFill/>
          </a:ln>
        </p:spPr>
      </p:pic>
      <p:sp>
        <p:nvSpPr>
          <p:cNvPr id="181" name="Google Shape;181;g31de2aab00b_0_43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3066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82"/>
        <p:cNvGrpSpPr/>
        <p:nvPr/>
      </p:nvGrpSpPr>
      <p:grpSpPr>
        <a:xfrm>
          <a:off x="0" y="0"/>
          <a:ext cx="0" cy="0"/>
          <a:chOff x="0" y="0"/>
          <a:chExt cx="0" cy="0"/>
        </a:xfrm>
      </p:grpSpPr>
      <p:sp>
        <p:nvSpPr>
          <p:cNvPr id="183" name="Google Shape;183;g31de2aab00b_0_441"/>
          <p:cNvSpPr txBox="1">
            <a:spLocks noGrp="1"/>
          </p:cNvSpPr>
          <p:nvPr>
            <p:ph type="title"/>
          </p:nvPr>
        </p:nvSpPr>
        <p:spPr>
          <a:xfrm>
            <a:off x="260251" y="224434"/>
            <a:ext cx="9215400" cy="492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31de2aab00b_0_441"/>
          <p:cNvSpPr txBox="1"/>
          <p:nvPr/>
        </p:nvSpPr>
        <p:spPr>
          <a:xfrm>
            <a:off x="11535532" y="6528504"/>
            <a:ext cx="121800" cy="123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08080"/>
                </a:solidFill>
                <a:latin typeface="Calibri"/>
                <a:ea typeface="Calibri"/>
                <a:cs typeface="Calibri"/>
                <a:sym typeface="Calibri"/>
              </a:rPr>
              <a:t>‹#›</a:t>
            </a:fld>
            <a:endParaRPr sz="800" b="0" i="0" u="none" strike="noStrike" cap="none">
              <a:solidFill>
                <a:srgbClr val="808080"/>
              </a:solidFill>
              <a:latin typeface="Calibri"/>
              <a:ea typeface="Calibri"/>
              <a:cs typeface="Calibri"/>
              <a:sym typeface="Calibri"/>
            </a:endParaRPr>
          </a:p>
        </p:txBody>
      </p:sp>
      <p:pic>
        <p:nvPicPr>
          <p:cNvPr id="185" name="Google Shape;185;g31de2aab00b_0_441"/>
          <p:cNvPicPr preferRelativeResize="0"/>
          <p:nvPr/>
        </p:nvPicPr>
        <p:blipFill rotWithShape="1">
          <a:blip r:embed="rId2">
            <a:alphaModFix/>
          </a:blip>
          <a:srcRect/>
          <a:stretch/>
        </p:blipFill>
        <p:spPr>
          <a:xfrm>
            <a:off x="0" y="1"/>
            <a:ext cx="12192000" cy="178133"/>
          </a:xfrm>
          <a:prstGeom prst="rect">
            <a:avLst/>
          </a:prstGeom>
          <a:noFill/>
          <a:ln>
            <a:noFill/>
          </a:ln>
        </p:spPr>
      </p:pic>
      <p:sp>
        <p:nvSpPr>
          <p:cNvPr id="186" name="Google Shape;186;g31de2aab00b_0_44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73680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187"/>
        <p:cNvGrpSpPr/>
        <p:nvPr/>
      </p:nvGrpSpPr>
      <p:grpSpPr>
        <a:xfrm>
          <a:off x="0" y="0"/>
          <a:ext cx="0" cy="0"/>
          <a:chOff x="0" y="0"/>
          <a:chExt cx="0" cy="0"/>
        </a:xfrm>
      </p:grpSpPr>
      <p:sp>
        <p:nvSpPr>
          <p:cNvPr id="188" name="Google Shape;188;g31de2aab00b_0_446"/>
          <p:cNvSpPr txBox="1">
            <a:spLocks noGrp="1"/>
          </p:cNvSpPr>
          <p:nvPr>
            <p:ph type="title"/>
          </p:nvPr>
        </p:nvSpPr>
        <p:spPr>
          <a:xfrm>
            <a:off x="260251" y="224433"/>
            <a:ext cx="9215700" cy="492300"/>
          </a:xfrm>
          <a:prstGeom prst="rect">
            <a:avLst/>
          </a:prstGeom>
          <a:noFill/>
          <a:ln>
            <a:noFill/>
          </a:ln>
        </p:spPr>
        <p:txBody>
          <a:bodyPr spcFirstLastPara="1" wrap="square" lIns="91425" tIns="91425" rIns="91425" bIns="91425"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g31de2aab00b_0_446"/>
          <p:cNvSpPr txBox="1"/>
          <p:nvPr/>
        </p:nvSpPr>
        <p:spPr>
          <a:xfrm>
            <a:off x="11535532" y="6528503"/>
            <a:ext cx="166800" cy="12300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800"/>
              <a:buFont typeface="Arial"/>
              <a:buNone/>
            </a:pPr>
            <a:fld id="{00000000-1234-1234-1234-123412341234}" type="slidenum">
              <a:rPr lang="en-US" sz="800" b="0" i="0" u="none" strike="noStrike" cap="none">
                <a:solidFill>
                  <a:srgbClr val="808080"/>
                </a:solidFill>
                <a:latin typeface="Arial"/>
                <a:ea typeface="Arial"/>
                <a:cs typeface="Arial"/>
                <a:sym typeface="Arial"/>
              </a:rPr>
              <a:t>‹#›</a:t>
            </a:fld>
            <a:endParaRPr sz="800" b="0" i="0" u="none" strike="noStrike" cap="none">
              <a:solidFill>
                <a:srgbClr val="808080"/>
              </a:solidFill>
              <a:latin typeface="Arial"/>
              <a:ea typeface="Arial"/>
              <a:cs typeface="Arial"/>
              <a:sym typeface="Arial"/>
            </a:endParaRPr>
          </a:p>
        </p:txBody>
      </p:sp>
      <p:pic>
        <p:nvPicPr>
          <p:cNvPr id="190" name="Google Shape;190;g31de2aab00b_0_446"/>
          <p:cNvPicPr preferRelativeResize="0"/>
          <p:nvPr/>
        </p:nvPicPr>
        <p:blipFill rotWithShape="1">
          <a:blip r:embed="rId2">
            <a:alphaModFix/>
          </a:blip>
          <a:srcRect/>
          <a:stretch/>
        </p:blipFill>
        <p:spPr>
          <a:xfrm>
            <a:off x="0" y="0"/>
            <a:ext cx="12192000" cy="178133"/>
          </a:xfrm>
          <a:prstGeom prst="rect">
            <a:avLst/>
          </a:prstGeom>
          <a:noFill/>
          <a:ln>
            <a:noFill/>
          </a:ln>
        </p:spPr>
      </p:pic>
      <p:sp>
        <p:nvSpPr>
          <p:cNvPr id="191" name="Google Shape;191;g31de2aab00b_0_446"/>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204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1"/>
        <p:cNvGrpSpPr/>
        <p:nvPr/>
      </p:nvGrpSpPr>
      <p:grpSpPr>
        <a:xfrm>
          <a:off x="0" y="0"/>
          <a:ext cx="0" cy="0"/>
          <a:chOff x="0" y="0"/>
          <a:chExt cx="0" cy="0"/>
        </a:xfrm>
      </p:grpSpPr>
      <p:sp>
        <p:nvSpPr>
          <p:cNvPr id="442" name="Google Shape;442;p8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3" name="Google Shape;443;p8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4" name="Google Shape;444;p8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33372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51"/>
        <p:cNvGrpSpPr/>
        <p:nvPr/>
      </p:nvGrpSpPr>
      <p:grpSpPr>
        <a:xfrm>
          <a:off x="0" y="0"/>
          <a:ext cx="0" cy="0"/>
          <a:chOff x="0" y="0"/>
          <a:chExt cx="0" cy="0"/>
        </a:xfrm>
      </p:grpSpPr>
      <p:sp>
        <p:nvSpPr>
          <p:cNvPr id="452" name="Google Shape;452;p8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3" name="Google Shape;453;p8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4" name="Google Shape;454;p8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5" name="Google Shape;455;p8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6" name="Google Shape;456;p8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762187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57"/>
        <p:cNvGrpSpPr/>
        <p:nvPr/>
      </p:nvGrpSpPr>
      <p:grpSpPr>
        <a:xfrm>
          <a:off x="0" y="0"/>
          <a:ext cx="0" cy="0"/>
          <a:chOff x="0" y="0"/>
          <a:chExt cx="0" cy="0"/>
        </a:xfrm>
      </p:grpSpPr>
      <p:sp>
        <p:nvSpPr>
          <p:cNvPr id="458" name="Google Shape;458;p83"/>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9" name="Google Shape;459;p83"/>
          <p:cNvSpPr>
            <a:spLocks noGrp="1"/>
          </p:cNvSpPr>
          <p:nvPr>
            <p:ph type="pic" idx="2"/>
          </p:nvPr>
        </p:nvSpPr>
        <p:spPr>
          <a:xfrm>
            <a:off x="5183188" y="987425"/>
            <a:ext cx="6172400" cy="4873600"/>
          </a:xfrm>
          <a:prstGeom prst="rect">
            <a:avLst/>
          </a:prstGeom>
          <a:noFill/>
          <a:ln>
            <a:noFill/>
          </a:ln>
        </p:spPr>
        <p:txBody>
          <a:bodyPr/>
          <a:lstStyle/>
          <a:p>
            <a:endParaRPr lang="en-US"/>
          </a:p>
        </p:txBody>
      </p:sp>
      <p:sp>
        <p:nvSpPr>
          <p:cNvPr id="460" name="Google Shape;460;p83"/>
          <p:cNvSpPr txBox="1">
            <a:spLocks noGrp="1"/>
          </p:cNvSpPr>
          <p:nvPr>
            <p:ph type="body" idx="1"/>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61" name="Google Shape;461;p8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2" name="Google Shape;462;p8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3" name="Google Shape;463;p8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07652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70"/>
        <p:cNvGrpSpPr/>
        <p:nvPr/>
      </p:nvGrpSpPr>
      <p:grpSpPr>
        <a:xfrm>
          <a:off x="0" y="0"/>
          <a:ext cx="0" cy="0"/>
          <a:chOff x="0" y="0"/>
          <a:chExt cx="0" cy="0"/>
        </a:xfrm>
      </p:grpSpPr>
      <p:sp>
        <p:nvSpPr>
          <p:cNvPr id="471" name="Google Shape;471;p85"/>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2" name="Google Shape;472;p85"/>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3" name="Google Shape;473;p85"/>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74" name="Google Shape;474;p85"/>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5" name="Google Shape;475;p85"/>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6" name="Google Shape;476;p85"/>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298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77"/>
        <p:cNvGrpSpPr/>
        <p:nvPr/>
      </p:nvGrpSpPr>
      <p:grpSpPr>
        <a:xfrm>
          <a:off x="0" y="0"/>
          <a:ext cx="0" cy="0"/>
          <a:chOff x="0" y="0"/>
          <a:chExt cx="0" cy="0"/>
        </a:xfrm>
      </p:grpSpPr>
      <p:sp>
        <p:nvSpPr>
          <p:cNvPr id="478" name="Google Shape;478;p86"/>
          <p:cNvSpPr txBox="1">
            <a:spLocks noGrp="1"/>
          </p:cNvSpPr>
          <p:nvPr>
            <p:ph type="title"/>
          </p:nvPr>
        </p:nvSpPr>
        <p:spPr>
          <a:xfrm>
            <a:off x="839788"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9" name="Google Shape;479;p86"/>
          <p:cNvSpPr txBox="1">
            <a:spLocks noGrp="1"/>
          </p:cNvSpPr>
          <p:nvPr>
            <p:ph type="body" idx="1"/>
          </p:nvPr>
        </p:nvSpPr>
        <p:spPr>
          <a:xfrm>
            <a:off x="839788" y="1681163"/>
            <a:ext cx="51580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480" name="Google Shape;480;p86"/>
          <p:cNvSpPr txBox="1">
            <a:spLocks noGrp="1"/>
          </p:cNvSpPr>
          <p:nvPr>
            <p:ph type="body" idx="2"/>
          </p:nvPr>
        </p:nvSpPr>
        <p:spPr>
          <a:xfrm>
            <a:off x="839788" y="2505075"/>
            <a:ext cx="51580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81" name="Google Shape;481;p86"/>
          <p:cNvSpPr txBox="1">
            <a:spLocks noGrp="1"/>
          </p:cNvSpPr>
          <p:nvPr>
            <p:ph type="body" idx="3"/>
          </p:nvPr>
        </p:nvSpPr>
        <p:spPr>
          <a:xfrm>
            <a:off x="6172200" y="1681163"/>
            <a:ext cx="5183200" cy="824000"/>
          </a:xfrm>
          <a:prstGeom prst="rect">
            <a:avLst/>
          </a:prstGeom>
          <a:noFill/>
          <a:ln>
            <a:noFill/>
          </a:ln>
        </p:spPr>
        <p:txBody>
          <a:bodyPr spcFirstLastPara="1" wrap="square" lIns="68575" tIns="34275" rIns="68575" bIns="34275" anchor="b" anchorCtr="0">
            <a:norm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482" name="Google Shape;482;p86"/>
          <p:cNvSpPr txBox="1">
            <a:spLocks noGrp="1"/>
          </p:cNvSpPr>
          <p:nvPr>
            <p:ph type="body" idx="4"/>
          </p:nvPr>
        </p:nvSpPr>
        <p:spPr>
          <a:xfrm>
            <a:off x="6172200" y="2505075"/>
            <a:ext cx="5183200" cy="3684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83" name="Google Shape;483;p86"/>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4" name="Google Shape;484;p86"/>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5" name="Google Shape;485;p86"/>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35069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86"/>
        <p:cNvGrpSpPr/>
        <p:nvPr/>
      </p:nvGrpSpPr>
      <p:grpSpPr>
        <a:xfrm>
          <a:off x="0" y="0"/>
          <a:ext cx="0" cy="0"/>
          <a:chOff x="0" y="0"/>
          <a:chExt cx="0" cy="0"/>
        </a:xfrm>
      </p:grpSpPr>
      <p:sp>
        <p:nvSpPr>
          <p:cNvPr id="487" name="Google Shape;487;p87"/>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8" name="Google Shape;488;p87"/>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9" name="Google Shape;489;p87"/>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0" name="Google Shape;490;p87"/>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991436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91"/>
        <p:cNvGrpSpPr/>
        <p:nvPr/>
      </p:nvGrpSpPr>
      <p:grpSpPr>
        <a:xfrm>
          <a:off x="0" y="0"/>
          <a:ext cx="0" cy="0"/>
          <a:chOff x="0" y="0"/>
          <a:chExt cx="0" cy="0"/>
        </a:xfrm>
      </p:grpSpPr>
      <p:sp>
        <p:nvSpPr>
          <p:cNvPr id="492" name="Google Shape;492;p88"/>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3" name="Google Shape;493;p88"/>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494" name="Google Shape;494;p88"/>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495" name="Google Shape;495;p88"/>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6" name="Google Shape;496;p88"/>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7" name="Google Shape;497;p88"/>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45127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498"/>
        <p:cNvGrpSpPr/>
        <p:nvPr/>
      </p:nvGrpSpPr>
      <p:grpSpPr>
        <a:xfrm>
          <a:off x="0" y="0"/>
          <a:ext cx="0" cy="0"/>
          <a:chOff x="0" y="0"/>
          <a:chExt cx="0" cy="0"/>
        </a:xfrm>
      </p:grpSpPr>
      <p:sp>
        <p:nvSpPr>
          <p:cNvPr id="499" name="Google Shape;499;p8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0" name="Google Shape;500;p89"/>
          <p:cNvSpPr txBox="1">
            <a:spLocks noGrp="1"/>
          </p:cNvSpPr>
          <p:nvPr>
            <p:ph type="body" idx="1"/>
          </p:nvPr>
        </p:nvSpPr>
        <p:spPr>
          <a:xfrm rot="5400000">
            <a:off x="3920400" y="-1256575"/>
            <a:ext cx="4351200" cy="105156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1" name="Google Shape;501;p8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2" name="Google Shape;502;p8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3" name="Google Shape;503;p8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795912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04"/>
        <p:cNvGrpSpPr/>
        <p:nvPr/>
      </p:nvGrpSpPr>
      <p:grpSpPr>
        <a:xfrm>
          <a:off x="0" y="0"/>
          <a:ext cx="0" cy="0"/>
          <a:chOff x="0" y="0"/>
          <a:chExt cx="0" cy="0"/>
        </a:xfrm>
      </p:grpSpPr>
      <p:sp>
        <p:nvSpPr>
          <p:cNvPr id="505" name="Google Shape;505;p90"/>
          <p:cNvSpPr txBox="1">
            <a:spLocks noGrp="1"/>
          </p:cNvSpPr>
          <p:nvPr>
            <p:ph type="title"/>
          </p:nvPr>
        </p:nvSpPr>
        <p:spPr>
          <a:xfrm rot="5400000">
            <a:off x="7133400" y="1956725"/>
            <a:ext cx="5812000" cy="26288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6" name="Google Shape;506;p90"/>
          <p:cNvSpPr txBox="1">
            <a:spLocks noGrp="1"/>
          </p:cNvSpPr>
          <p:nvPr>
            <p:ph type="body" idx="1"/>
          </p:nvPr>
        </p:nvSpPr>
        <p:spPr>
          <a:xfrm rot="5400000">
            <a:off x="1799300" y="-596075"/>
            <a:ext cx="5812000" cy="77344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507" name="Google Shape;507;p90"/>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8" name="Google Shape;508;p90"/>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9" name="Google Shape;509;p90"/>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090676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10"/>
        <p:cNvGrpSpPr/>
        <p:nvPr/>
      </p:nvGrpSpPr>
      <p:grpSpPr>
        <a:xfrm>
          <a:off x="0" y="0"/>
          <a:ext cx="0" cy="0"/>
          <a:chOff x="0" y="0"/>
          <a:chExt cx="0" cy="0"/>
        </a:xfrm>
      </p:grpSpPr>
      <p:sp>
        <p:nvSpPr>
          <p:cNvPr id="511" name="Google Shape;511;p91"/>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2" name="Google Shape;512;p91"/>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13" name="Google Shape;513;p91"/>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14" name="Google Shape;514;p91"/>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26924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515"/>
        <p:cNvGrpSpPr/>
        <p:nvPr/>
      </p:nvGrpSpPr>
      <p:grpSpPr>
        <a:xfrm>
          <a:off x="0" y="0"/>
          <a:ext cx="0" cy="0"/>
          <a:chOff x="0" y="0"/>
          <a:chExt cx="0" cy="0"/>
        </a:xfrm>
      </p:grpSpPr>
      <p:sp>
        <p:nvSpPr>
          <p:cNvPr id="516" name="Google Shape;516;p92"/>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7" name="Google Shape;517;p92"/>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18" name="Google Shape;518;p92"/>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19" name="Google Shape;519;p92"/>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43501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20"/>
        <p:cNvGrpSpPr/>
        <p:nvPr/>
      </p:nvGrpSpPr>
      <p:grpSpPr>
        <a:xfrm>
          <a:off x="0" y="0"/>
          <a:ext cx="0" cy="0"/>
          <a:chOff x="0" y="0"/>
          <a:chExt cx="0" cy="0"/>
        </a:xfrm>
      </p:grpSpPr>
      <p:sp>
        <p:nvSpPr>
          <p:cNvPr id="521" name="Google Shape;521;p93"/>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2" name="Google Shape;522;p93"/>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23" name="Google Shape;523;p93"/>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24" name="Google Shape;524;p93"/>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592939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25"/>
        <p:cNvGrpSpPr/>
        <p:nvPr/>
      </p:nvGrpSpPr>
      <p:grpSpPr>
        <a:xfrm>
          <a:off x="0" y="0"/>
          <a:ext cx="0" cy="0"/>
          <a:chOff x="0" y="0"/>
          <a:chExt cx="0" cy="0"/>
        </a:xfrm>
      </p:grpSpPr>
      <p:sp>
        <p:nvSpPr>
          <p:cNvPr id="526" name="Google Shape;526;p94"/>
          <p:cNvSpPr txBox="1">
            <a:spLocks noGrp="1"/>
          </p:cNvSpPr>
          <p:nvPr>
            <p:ph type="title"/>
          </p:nvPr>
        </p:nvSpPr>
        <p:spPr>
          <a:xfrm>
            <a:off x="260251" y="224435"/>
            <a:ext cx="9215600" cy="4924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7" name="Google Shape;527;p94"/>
          <p:cNvSpPr txBox="1"/>
          <p:nvPr/>
        </p:nvSpPr>
        <p:spPr>
          <a:xfrm>
            <a:off x="11535532" y="6528550"/>
            <a:ext cx="1220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Calibri"/>
                <a:ea typeface="Calibri"/>
                <a:cs typeface="Calibri"/>
                <a:sym typeface="Calibri"/>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Calibri"/>
              <a:ea typeface="Calibri"/>
              <a:cs typeface="Calibri"/>
              <a:sym typeface="Calibri"/>
            </a:endParaRPr>
          </a:p>
        </p:txBody>
      </p:sp>
      <p:pic>
        <p:nvPicPr>
          <p:cNvPr id="528" name="Google Shape;528;p94"/>
          <p:cNvPicPr preferRelativeResize="0"/>
          <p:nvPr/>
        </p:nvPicPr>
        <p:blipFill rotWithShape="1">
          <a:blip r:embed="rId2">
            <a:alphaModFix/>
          </a:blip>
          <a:srcRect/>
          <a:stretch/>
        </p:blipFill>
        <p:spPr>
          <a:xfrm>
            <a:off x="0" y="2"/>
            <a:ext cx="12192000" cy="178133"/>
          </a:xfrm>
          <a:prstGeom prst="rect">
            <a:avLst/>
          </a:prstGeom>
          <a:noFill/>
          <a:ln>
            <a:noFill/>
          </a:ln>
        </p:spPr>
      </p:pic>
      <p:sp>
        <p:nvSpPr>
          <p:cNvPr id="529" name="Google Shape;529;p94"/>
          <p:cNvSpPr txBox="1">
            <a:spLocks noGrp="1"/>
          </p:cNvSpPr>
          <p:nvPr>
            <p:ph type="sldNum" idx="12"/>
          </p:nvPr>
        </p:nvSpPr>
        <p:spPr>
          <a:xfrm>
            <a:off x="11409045" y="6333135"/>
            <a:ext cx="731600" cy="5248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3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76085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530"/>
        <p:cNvGrpSpPr/>
        <p:nvPr/>
      </p:nvGrpSpPr>
      <p:grpSpPr>
        <a:xfrm>
          <a:off x="0" y="0"/>
          <a:ext cx="0" cy="0"/>
          <a:chOff x="0" y="0"/>
          <a:chExt cx="0" cy="0"/>
        </a:xfrm>
      </p:grpSpPr>
      <p:sp>
        <p:nvSpPr>
          <p:cNvPr id="531" name="Google Shape;531;p95"/>
          <p:cNvSpPr txBox="1">
            <a:spLocks noGrp="1"/>
          </p:cNvSpPr>
          <p:nvPr>
            <p:ph type="title"/>
          </p:nvPr>
        </p:nvSpPr>
        <p:spPr>
          <a:xfrm>
            <a:off x="260251" y="224433"/>
            <a:ext cx="9215600" cy="646321"/>
          </a:xfrm>
          <a:prstGeom prst="rect">
            <a:avLst/>
          </a:prstGeom>
          <a:noFill/>
          <a:ln>
            <a:noFill/>
          </a:ln>
        </p:spPr>
        <p:txBody>
          <a:bodyPr spcFirstLastPara="1" wrap="square" lIns="68575" tIns="68575" rIns="68575" bIns="68575" anchor="t" anchorCtr="0">
            <a:sp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2" name="Google Shape;532;p95"/>
          <p:cNvSpPr txBox="1"/>
          <p:nvPr/>
        </p:nvSpPr>
        <p:spPr>
          <a:xfrm>
            <a:off x="11535532" y="6528548"/>
            <a:ext cx="166800" cy="123111"/>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 sz="800" b="0" i="0" u="none" strike="noStrike" cap="none">
                <a:solidFill>
                  <a:srgbClr val="808080"/>
                </a:solidFill>
                <a:latin typeface="Arial"/>
                <a:ea typeface="Arial"/>
                <a:cs typeface="Arial"/>
                <a:sym typeface="Arial"/>
              </a:rPr>
              <a:pPr marL="0" marR="0" lvl="0" indent="0" algn="l" rtl="0">
                <a:lnSpc>
                  <a:spcPct val="100000"/>
                </a:lnSpc>
                <a:spcBef>
                  <a:spcPts val="0"/>
                </a:spcBef>
                <a:spcAft>
                  <a:spcPts val="0"/>
                </a:spcAft>
                <a:buClr>
                  <a:srgbClr val="000000"/>
                </a:buClr>
                <a:buSzPts val="600"/>
                <a:buFont typeface="Arial"/>
                <a:buNone/>
              </a:pPr>
              <a:t>‹#›</a:t>
            </a:fld>
            <a:endParaRPr sz="800" b="0" i="0" u="none" strike="noStrike" cap="none">
              <a:solidFill>
                <a:srgbClr val="808080"/>
              </a:solidFill>
              <a:latin typeface="Arial"/>
              <a:ea typeface="Arial"/>
              <a:cs typeface="Arial"/>
              <a:sym typeface="Arial"/>
            </a:endParaRPr>
          </a:p>
        </p:txBody>
      </p:sp>
      <p:pic>
        <p:nvPicPr>
          <p:cNvPr id="533" name="Google Shape;533;p95"/>
          <p:cNvPicPr preferRelativeResize="0"/>
          <p:nvPr/>
        </p:nvPicPr>
        <p:blipFill rotWithShape="1">
          <a:blip r:embed="rId2">
            <a:alphaModFix/>
          </a:blip>
          <a:srcRect/>
          <a:stretch/>
        </p:blipFill>
        <p:spPr>
          <a:xfrm>
            <a:off x="0" y="0"/>
            <a:ext cx="12192000" cy="178133"/>
          </a:xfrm>
          <a:prstGeom prst="rect">
            <a:avLst/>
          </a:prstGeom>
          <a:noFill/>
          <a:ln>
            <a:noFill/>
          </a:ln>
        </p:spPr>
      </p:pic>
    </p:spTree>
    <p:extLst>
      <p:ext uri="{BB962C8B-B14F-4D97-AF65-F5344CB8AC3E}">
        <p14:creationId xmlns:p14="http://schemas.microsoft.com/office/powerpoint/2010/main" val="218098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8"/>
        <p:cNvGrpSpPr/>
        <p:nvPr/>
      </p:nvGrpSpPr>
      <p:grpSpPr>
        <a:xfrm>
          <a:off x="0" y="0"/>
          <a:ext cx="0" cy="0"/>
          <a:chOff x="0" y="0"/>
          <a:chExt cx="0" cy="0"/>
        </a:xfrm>
      </p:grpSpPr>
      <p:sp>
        <p:nvSpPr>
          <p:cNvPr id="109" name="Google Shape;109;g31de2aab00b_0_36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g31de2aab00b_0_36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1" name="Google Shape;111;g31de2aab00b_0_3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31de2aab00b_0_3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g31de2aab00b_0_3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3539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image" Target="../media/image1.png"/><Relationship Id="rId2" Type="http://schemas.openxmlformats.org/officeDocument/2006/relationships/slideLayout" Target="../slideLayouts/slideLayout77.xml"/><Relationship Id="rId16" Type="http://schemas.openxmlformats.org/officeDocument/2006/relationships/theme" Target="../theme/theme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alphaModFix/>
          </a:blip>
          <a:stretch>
            <a:fillRect/>
          </a:stretch>
        </a:blipFill>
        <a:effectLst/>
      </p:bgPr>
    </p:bg>
    <p:spTree>
      <p:nvGrpSpPr>
        <p:cNvPr id="1" name="Shape 435"/>
        <p:cNvGrpSpPr/>
        <p:nvPr/>
      </p:nvGrpSpPr>
      <p:grpSpPr>
        <a:xfrm>
          <a:off x="0" y="0"/>
          <a:ext cx="0" cy="0"/>
          <a:chOff x="0" y="0"/>
          <a:chExt cx="0" cy="0"/>
        </a:xfrm>
      </p:grpSpPr>
      <p:sp>
        <p:nvSpPr>
          <p:cNvPr id="436" name="Google Shape;436;p7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7" name="Google Shape;437;p7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8" name="Google Shape;438;p7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439" name="Google Shape;439;p7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440" name="Google Shape;440;p7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51224762"/>
      </p:ext>
    </p:extLst>
  </p:cSld>
  <p:clrMap bg1="lt1" tx1="dk1" bg2="dk2" tx2="lt2" accent1="accent1" accent2="accent2" accent3="accent3" accent4="accent4" accent5="accent5" accent6="accent6" hlink="hlink" folHlink="folHlink"/>
  <p:sldLayoutIdLst>
    <p:sldLayoutId id="2147483703"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84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2033E-83D8-1C4E-ACD7-FA7FF6AD2867}" type="datetimeFigureOut">
              <a:rPr lang="en-US" smtClean="0"/>
              <a:t>4/11/2026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120A3-5248-6148-B7A2-2A687432A7B5}" type="slidenum">
              <a:rPr lang="en-US" smtClean="0"/>
              <a:t>‹#›</a:t>
            </a:fld>
            <a:endParaRPr lang="en-US"/>
          </a:p>
        </p:txBody>
      </p:sp>
    </p:spTree>
    <p:extLst>
      <p:ext uri="{BB962C8B-B14F-4D97-AF65-F5344CB8AC3E}">
        <p14:creationId xmlns:p14="http://schemas.microsoft.com/office/powerpoint/2010/main" val="59521261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06D51A-82F3-79CB-4A71-06132C4BD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FA12B6-CA79-EFB9-5661-1086E529E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C4280-F5FB-7953-4138-E27577D003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A6AF62-514A-443A-A130-54BA6E77C68B}" type="datetimeFigureOut">
              <a:rPr lang="en-US" smtClean="0"/>
              <a:t>4/11/2026</a:t>
            </a:fld>
            <a:endParaRPr lang="en-US"/>
          </a:p>
        </p:txBody>
      </p:sp>
      <p:sp>
        <p:nvSpPr>
          <p:cNvPr id="5" name="Footer Placeholder 4">
            <a:extLst>
              <a:ext uri="{FF2B5EF4-FFF2-40B4-BE49-F238E27FC236}">
                <a16:creationId xmlns:a16="http://schemas.microsoft.com/office/drawing/2014/main" id="{BA737499-BC3B-C24A-2B3B-FFD3CED7A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9F8A5D1-03C7-9DCA-2D3F-37003F5F0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7EC3D2-03CB-4604-B27E-B673063C7503}" type="slidenum">
              <a:rPr lang="en-US" smtClean="0"/>
              <a:t>‹#›</a:t>
            </a:fld>
            <a:endParaRPr lang="en-US"/>
          </a:p>
        </p:txBody>
      </p:sp>
    </p:spTree>
    <p:extLst>
      <p:ext uri="{BB962C8B-B14F-4D97-AF65-F5344CB8AC3E}">
        <p14:creationId xmlns:p14="http://schemas.microsoft.com/office/powerpoint/2010/main" val="106813628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335"/>
        <p:cNvGrpSpPr/>
        <p:nvPr/>
      </p:nvGrpSpPr>
      <p:grpSpPr>
        <a:xfrm>
          <a:off x="0" y="0"/>
          <a:ext cx="0" cy="0"/>
          <a:chOff x="0" y="0"/>
          <a:chExt cx="0" cy="0"/>
        </a:xfrm>
      </p:grpSpPr>
      <p:sp>
        <p:nvSpPr>
          <p:cNvPr id="336" name="Google Shape;336;p62"/>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37" name="Google Shape;337;p62"/>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38" name="Google Shape;338;p62"/>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39" name="Google Shape;339;p62"/>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40" name="Google Shape;340;p62"/>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85331134"/>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2"/>
        <p:cNvGrpSpPr/>
        <p:nvPr/>
      </p:nvGrpSpPr>
      <p:grpSpPr>
        <a:xfrm>
          <a:off x="0" y="0"/>
          <a:ext cx="0" cy="0"/>
          <a:chOff x="0" y="0"/>
          <a:chExt cx="0" cy="0"/>
        </a:xfrm>
      </p:grpSpPr>
      <p:sp>
        <p:nvSpPr>
          <p:cNvPr id="93" name="Google Shape;93;g31de2aab00b_0_3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 name="Google Shape;94;g31de2aab00b_0_3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g31de2aab00b_0_3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g31de2aab00b_0_3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g31de2aab00b_0_3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6734302"/>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7">
            <a:alphaModFix/>
          </a:blip>
          <a:stretch>
            <a:fillRect/>
          </a:stretch>
        </a:blipFill>
        <a:effectLst/>
      </p:bgPr>
    </p:bg>
    <p:spTree>
      <p:nvGrpSpPr>
        <p:cNvPr id="1" name="Shape 435"/>
        <p:cNvGrpSpPr/>
        <p:nvPr/>
      </p:nvGrpSpPr>
      <p:grpSpPr>
        <a:xfrm>
          <a:off x="0" y="0"/>
          <a:ext cx="0" cy="0"/>
          <a:chOff x="0" y="0"/>
          <a:chExt cx="0" cy="0"/>
        </a:xfrm>
      </p:grpSpPr>
      <p:sp>
        <p:nvSpPr>
          <p:cNvPr id="436" name="Google Shape;436;p7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7" name="Google Shape;437;p7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38" name="Google Shape;438;p79"/>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439" name="Google Shape;439;p79"/>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440" name="Google Shape;440;p79"/>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2444771"/>
      </p:ext>
    </p:extLst>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emf"/><Relationship Id="rId7" Type="http://schemas.openxmlformats.org/officeDocument/2006/relationships/diagramColors" Target="../diagrams/colors3.xml"/><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8.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emf"/><Relationship Id="rId1" Type="http://schemas.openxmlformats.org/officeDocument/2006/relationships/slideLayout" Target="../slideLayouts/slideLayout2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emf"/><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2.xml"/><Relationship Id="rId5" Type="http://schemas.openxmlformats.org/officeDocument/2006/relationships/hyperlink" Target="https://id.wikipedia.org/wiki/Cleveland,_Ohio"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image" Target="../media/image10.emf"/><Relationship Id="rId7" Type="http://schemas.openxmlformats.org/officeDocument/2006/relationships/image" Target="../media/image14.png"/><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3.png"/><Relationship Id="rId11" Type="http://schemas.openxmlformats.org/officeDocument/2006/relationships/diagramColors" Target="../diagrams/colors2.xml"/><Relationship Id="rId5" Type="http://schemas.openxmlformats.org/officeDocument/2006/relationships/image" Target="../media/image12.png"/><Relationship Id="rId10" Type="http://schemas.openxmlformats.org/officeDocument/2006/relationships/diagramQuickStyle" Target="../diagrams/quickStyle2.xml"/><Relationship Id="rId4" Type="http://schemas.openxmlformats.org/officeDocument/2006/relationships/image" Target="../media/image11.png"/><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6F1F3C-9242-1F29-7B11-F6F86BCB9D1F}"/>
              </a:ext>
            </a:extLst>
          </p:cNvPr>
          <p:cNvSpPr>
            <a:spLocks noGrp="1"/>
          </p:cNvSpPr>
          <p:nvPr>
            <p:ph type="ctrTitle"/>
          </p:nvPr>
        </p:nvSpPr>
        <p:spPr>
          <a:xfrm>
            <a:off x="1113183" y="1068632"/>
            <a:ext cx="7454850" cy="2358293"/>
          </a:xfrm>
        </p:spPr>
        <p:txBody>
          <a:bodyPr>
            <a:normAutofit/>
          </a:bodyPr>
          <a:lstStyle/>
          <a:p>
            <a:pPr algn="l"/>
            <a:r>
              <a:rPr lang="en-US" sz="3600" b="1" dirty="0">
                <a:solidFill>
                  <a:srgbClr val="1E2748"/>
                </a:solidFill>
                <a:latin typeface="Aptos"/>
              </a:rPr>
              <a:t>Building Brighter Futures </a:t>
            </a:r>
            <a:br>
              <a:rPr lang="en-US" sz="3600" b="1" dirty="0">
                <a:latin typeface="Aptos"/>
              </a:rPr>
            </a:br>
            <a:r>
              <a:rPr lang="en-US" sz="3600" b="1" dirty="0">
                <a:solidFill>
                  <a:srgbClr val="1E2748"/>
                </a:solidFill>
                <a:latin typeface="Aptos"/>
              </a:rPr>
              <a:t>Board of Education </a:t>
            </a:r>
            <a:br>
              <a:rPr lang="en-US" sz="3600" b="1" dirty="0">
                <a:solidFill>
                  <a:srgbClr val="1E2748"/>
                </a:solidFill>
                <a:latin typeface="Aptos"/>
              </a:rPr>
            </a:br>
            <a:r>
              <a:rPr lang="en-US" sz="3600" b="1" dirty="0">
                <a:solidFill>
                  <a:srgbClr val="1E2748"/>
                </a:solidFill>
                <a:latin typeface="Aptos"/>
              </a:rPr>
              <a:t>Facilities Update</a:t>
            </a:r>
            <a:endParaRPr lang="en-US" sz="3600" b="1" dirty="0">
              <a:latin typeface="Aptos" panose="020B0004020202020204" pitchFamily="34" charset="0"/>
            </a:endParaRPr>
          </a:p>
        </p:txBody>
      </p:sp>
      <p:sp>
        <p:nvSpPr>
          <p:cNvPr id="5" name="Subtitle 4">
            <a:extLst>
              <a:ext uri="{FF2B5EF4-FFF2-40B4-BE49-F238E27FC236}">
                <a16:creationId xmlns:a16="http://schemas.microsoft.com/office/drawing/2014/main" id="{1348BEE6-04A6-0E4D-750E-B364C9B047E8}"/>
              </a:ext>
            </a:extLst>
          </p:cNvPr>
          <p:cNvSpPr>
            <a:spLocks noGrp="1"/>
          </p:cNvSpPr>
          <p:nvPr>
            <p:ph type="subTitle" idx="1"/>
          </p:nvPr>
        </p:nvSpPr>
        <p:spPr>
          <a:xfrm>
            <a:off x="1113183" y="3431076"/>
            <a:ext cx="5655365" cy="1655762"/>
          </a:xfrm>
        </p:spPr>
        <p:txBody>
          <a:bodyPr vert="horz" lIns="91440" tIns="45720" rIns="91440" bIns="45720" rtlCol="0" anchor="t">
            <a:normAutofit fontScale="92500" lnSpcReduction="10000"/>
          </a:bodyPr>
          <a:lstStyle/>
          <a:p>
            <a:pPr algn="l"/>
            <a:r>
              <a:rPr lang="en-US" sz="2000" dirty="0">
                <a:latin typeface="Aptos"/>
              </a:rPr>
              <a:t>April 11, 2026</a:t>
            </a:r>
          </a:p>
          <a:p>
            <a:pPr algn="l"/>
            <a:endParaRPr lang="en-US" sz="2000" dirty="0">
              <a:latin typeface="Aptos" panose="020B0004020202020204" pitchFamily="34" charset="0"/>
            </a:endParaRPr>
          </a:p>
          <a:p>
            <a:pPr algn="l"/>
            <a:r>
              <a:rPr lang="en-US" sz="2000" dirty="0">
                <a:latin typeface="Aptos"/>
              </a:rPr>
              <a:t>Team: </a:t>
            </a:r>
          </a:p>
          <a:p>
            <a:pPr algn="l"/>
            <a:r>
              <a:rPr lang="en-US" sz="2000" dirty="0">
                <a:latin typeface="Aptos"/>
              </a:rPr>
              <a:t>Matthew Moss, Aaron Creel, Rachel Mikolajczyk, David Riley, Melissa Skelly, and Karen Thompson </a:t>
            </a:r>
            <a:endParaRPr lang="en-US" dirty="0">
              <a:latin typeface="Aptos"/>
              <a:ea typeface="Calibri"/>
              <a:cs typeface="Calibri"/>
            </a:endParaRPr>
          </a:p>
        </p:txBody>
      </p:sp>
    </p:spTree>
    <p:extLst>
      <p:ext uri="{BB962C8B-B14F-4D97-AF65-F5344CB8AC3E}">
        <p14:creationId xmlns:p14="http://schemas.microsoft.com/office/powerpoint/2010/main" val="7242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6DA2-C33F-CEC9-925F-3791F9CBC61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B02CB5-390F-F8A0-06BC-AC8B6E00093E}"/>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34EDBDE2-2DC3-493C-8848-F0F2650F8E8F}"/>
              </a:ext>
            </a:extLst>
          </p:cNvPr>
          <p:cNvSpPr txBox="1"/>
          <p:nvPr/>
        </p:nvSpPr>
        <p:spPr>
          <a:xfrm>
            <a:off x="1178566" y="418052"/>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D133AEEA-8B11-8E59-CECE-91570F69F6DE}"/>
              </a:ext>
            </a:extLst>
          </p:cNvPr>
          <p:cNvSpPr txBox="1"/>
          <p:nvPr/>
        </p:nvSpPr>
        <p:spPr>
          <a:xfrm>
            <a:off x="1204805" y="927975"/>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Summary and Takeaways</a:t>
            </a:r>
          </a:p>
        </p:txBody>
      </p:sp>
      <p:sp>
        <p:nvSpPr>
          <p:cNvPr id="13" name="TextBox 12">
            <a:extLst>
              <a:ext uri="{FF2B5EF4-FFF2-40B4-BE49-F238E27FC236}">
                <a16:creationId xmlns:a16="http://schemas.microsoft.com/office/drawing/2014/main" id="{43B105A3-A4BD-7316-7A16-DFC541748498}"/>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A210D287-94C2-B278-9A0C-2082D0B969F1}"/>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BCEAD4ED-91B8-AF4F-CBB8-B6A937DC62F0}"/>
              </a:ext>
            </a:extLst>
          </p:cNvPr>
          <p:cNvSpPr txBox="1"/>
          <p:nvPr/>
        </p:nvSpPr>
        <p:spPr>
          <a:xfrm>
            <a:off x="1178566" y="1520061"/>
            <a:ext cx="10572000"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Broad Support for Community-Centered Uses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Residents repeatedly stress that buildings should serve the entire community, not niche or for-profit interests. Popular ideas include: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Community centers (youth + senior programming)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Recreation centers (gyms, pools, indoor playgrounds, skating rinks)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After-school and enrichment programs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Workforce training and skill-building hubs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There is strong concern that vacant buildings will become crime magnets if not actively reused.</a:t>
            </a:r>
          </a:p>
        </p:txBody>
      </p:sp>
      <p:pic>
        <p:nvPicPr>
          <p:cNvPr id="6" name="Picture 5">
            <a:extLst>
              <a:ext uri="{FF2B5EF4-FFF2-40B4-BE49-F238E27FC236}">
                <a16:creationId xmlns:a16="http://schemas.microsoft.com/office/drawing/2014/main" id="{369F0E3F-0D97-320C-4C74-60DF5D32CC77}"/>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9ADCD5B6-1D2F-12DB-7A92-426A7EC756D1}"/>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6979333F-5DA2-3946-A551-649195A7BF2E}"/>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B6B0CDBC-0F03-1433-DAF5-0FFD66275505}"/>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ECA0B9EB-A133-748D-5806-D84A1654C1C4}"/>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10</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260136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8F91F-669B-E18F-46D1-155ADFF856E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C57B8FB-5471-C8F0-0CFE-F8DFF1BA5C52}"/>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95C6227F-6584-15DA-9B9B-4BF66EB91C27}"/>
              </a:ext>
            </a:extLst>
          </p:cNvPr>
          <p:cNvSpPr txBox="1"/>
          <p:nvPr/>
        </p:nvSpPr>
        <p:spPr>
          <a:xfrm>
            <a:off x="973242" y="407525"/>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75347AD9-ADA3-3290-28EC-0CDA262A0B71}"/>
              </a:ext>
            </a:extLst>
          </p:cNvPr>
          <p:cNvSpPr txBox="1"/>
          <p:nvPr/>
        </p:nvSpPr>
        <p:spPr>
          <a:xfrm>
            <a:off x="1044101" y="951861"/>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Summary and Takeaways</a:t>
            </a:r>
          </a:p>
        </p:txBody>
      </p:sp>
      <p:sp>
        <p:nvSpPr>
          <p:cNvPr id="13" name="TextBox 12">
            <a:extLst>
              <a:ext uri="{FF2B5EF4-FFF2-40B4-BE49-F238E27FC236}">
                <a16:creationId xmlns:a16="http://schemas.microsoft.com/office/drawing/2014/main" id="{0DF27BE1-3D60-0030-F449-5965F8BCE64C}"/>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5A53764E-469F-AD35-FD56-C7EAE9B580CC}"/>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E5E10B9B-8E2B-8C31-FA4B-C69E3D22AC02}"/>
              </a:ext>
            </a:extLst>
          </p:cNvPr>
          <p:cNvSpPr txBox="1"/>
          <p:nvPr/>
        </p:nvSpPr>
        <p:spPr>
          <a:xfrm>
            <a:off x="973242" y="1584180"/>
            <a:ext cx="9683913"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Desire for Neighborhood Amenities (Especially Grocery &amp; Marketplace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Multiple responses—particularly in Tremont and other walkable areas—call for: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A grocery store or neighborhood market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Mixed-use retail with cafes/restaurants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Walkable everyday necessities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Residents emphasize quality-of-life improvements and filling “walkability gaps.</a:t>
            </a:r>
          </a:p>
        </p:txBody>
      </p:sp>
      <p:pic>
        <p:nvPicPr>
          <p:cNvPr id="6" name="Picture 5">
            <a:extLst>
              <a:ext uri="{FF2B5EF4-FFF2-40B4-BE49-F238E27FC236}">
                <a16:creationId xmlns:a16="http://schemas.microsoft.com/office/drawing/2014/main" id="{7F61E421-7C7F-094E-4318-3EEFD499AAAA}"/>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D768B080-1A25-A115-89B6-A06E894025A0}"/>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25A3D714-3CB6-CD8B-7F39-A3204F7DC4AA}"/>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BB356AE3-ECD2-7390-A7D3-8AE333CF7847}"/>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6E596109-D7FD-77F0-7AA6-3E401204EA2F}"/>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11</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194593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64B3-DE31-69A0-0327-4EBBC09E8ED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091D31-E302-D794-C973-ADAB37FC9364}"/>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F2582AC9-C85C-0B91-6F4A-E7CA27D57AD9}"/>
              </a:ext>
            </a:extLst>
          </p:cNvPr>
          <p:cNvSpPr txBox="1"/>
          <p:nvPr/>
        </p:nvSpPr>
        <p:spPr>
          <a:xfrm>
            <a:off x="973242" y="510832"/>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49DEEE0E-2043-5687-FB6F-D1663505CFC3}"/>
              </a:ext>
            </a:extLst>
          </p:cNvPr>
          <p:cNvSpPr txBox="1"/>
          <p:nvPr/>
        </p:nvSpPr>
        <p:spPr>
          <a:xfrm>
            <a:off x="1013577" y="1128030"/>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Summary and Takeaways</a:t>
            </a:r>
          </a:p>
        </p:txBody>
      </p:sp>
      <p:sp>
        <p:nvSpPr>
          <p:cNvPr id="13" name="TextBox 12">
            <a:extLst>
              <a:ext uri="{FF2B5EF4-FFF2-40B4-BE49-F238E27FC236}">
                <a16:creationId xmlns:a16="http://schemas.microsoft.com/office/drawing/2014/main" id="{C2753619-BA5D-2E3C-159F-F219BC0635B3}"/>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CE594465-1F75-D1A7-3CAB-D9BBFB1CC68D}"/>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C1C405C9-1473-80CF-1410-00C498EE384B}"/>
              </a:ext>
            </a:extLst>
          </p:cNvPr>
          <p:cNvSpPr txBox="1"/>
          <p:nvPr/>
        </p:nvSpPr>
        <p:spPr>
          <a:xfrm>
            <a:off x="1044101" y="1668284"/>
            <a:ext cx="10433196"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Preservation of Educational Mission &amp; Specialized Programming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Several respondents advocate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Keeping buildings as schools where possible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Trade schools or vocational programs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Montessori or specialized education models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Workforce hubs for young adults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There is concern about losing CMSD enrollment to charter/voucher schools and abandoning successful “school choice” models.</a:t>
            </a:r>
          </a:p>
        </p:txBody>
      </p:sp>
      <p:pic>
        <p:nvPicPr>
          <p:cNvPr id="6" name="Picture 5">
            <a:extLst>
              <a:ext uri="{FF2B5EF4-FFF2-40B4-BE49-F238E27FC236}">
                <a16:creationId xmlns:a16="http://schemas.microsoft.com/office/drawing/2014/main" id="{E8CC99FB-087E-FAFD-9833-2A798A7377F8}"/>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E0052727-7401-A4BE-29A7-311DC7EEC61C}"/>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9BBACDE5-5173-8B1C-8E84-A730FBC1FBEA}"/>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26113B29-2A58-0F20-1A15-C581CD2DD986}"/>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21EB48B6-A980-01CA-661D-29E85D0A52B1}"/>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12</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150488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3A254-F26C-D786-D6F2-20884AEC095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F761753-FD3C-AD63-E7E9-FDD0BA30C37F}"/>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ECFBC0F8-D8E5-705F-86C9-8BC00323F736}"/>
              </a:ext>
            </a:extLst>
          </p:cNvPr>
          <p:cNvSpPr txBox="1"/>
          <p:nvPr/>
        </p:nvSpPr>
        <p:spPr>
          <a:xfrm>
            <a:off x="1178566" y="618553"/>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8B5A0666-430B-F3E1-31B1-D4567F28E539}"/>
              </a:ext>
            </a:extLst>
          </p:cNvPr>
          <p:cNvSpPr txBox="1"/>
          <p:nvPr/>
        </p:nvSpPr>
        <p:spPr>
          <a:xfrm>
            <a:off x="1178565" y="1162889"/>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Summary and Takeaways</a:t>
            </a:r>
          </a:p>
        </p:txBody>
      </p:sp>
      <p:sp>
        <p:nvSpPr>
          <p:cNvPr id="13" name="TextBox 12">
            <a:extLst>
              <a:ext uri="{FF2B5EF4-FFF2-40B4-BE49-F238E27FC236}">
                <a16:creationId xmlns:a16="http://schemas.microsoft.com/office/drawing/2014/main" id="{C4A95967-233D-5083-5120-A6931D82B864}"/>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6D5DD86D-CE3C-AF9B-9502-C6E4D3D492C2}"/>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09EAE4C9-B3CD-F782-F48A-FEC28E79EB14}"/>
              </a:ext>
            </a:extLst>
          </p:cNvPr>
          <p:cNvSpPr txBox="1"/>
          <p:nvPr/>
        </p:nvSpPr>
        <p:spPr>
          <a:xfrm>
            <a:off x="1178565" y="1689240"/>
            <a:ext cx="10151587"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Equity, Sustainability &amp; Anti-Displacement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Themes running through many responses includes: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Worry about gentrification vs. true revitalization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Desire to prioritize current residents over outside developers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Calls for sustainable development and long-term community benefit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Preservation of historic buildings and green space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Requests for transparent planning and community involvement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0"/>
                <a:ea typeface="+mn-ea"/>
                <a:cs typeface="+mn-cs"/>
              </a:rPr>
              <a:t>Residents want redevelopment that strengthens Cleveland families, protects neighborhood identity, and avoids boom-and-bust cycles.</a:t>
            </a:r>
          </a:p>
        </p:txBody>
      </p:sp>
      <p:pic>
        <p:nvPicPr>
          <p:cNvPr id="6" name="Picture 5">
            <a:extLst>
              <a:ext uri="{FF2B5EF4-FFF2-40B4-BE49-F238E27FC236}">
                <a16:creationId xmlns:a16="http://schemas.microsoft.com/office/drawing/2014/main" id="{E4F9425A-35E1-9B67-4934-8A88CADB3521}"/>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8EC99414-B7B8-48CD-870D-E1F7FA2077EA}"/>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03335E34-8025-C8DC-73D6-D13A8347296E}"/>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3A391618-23C9-5C4B-4D8E-70D20ACB98F5}"/>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551C8E5C-D6C3-4075-1A7B-8F3414CEB90E}"/>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13</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90200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0E4FF-7246-D93D-E39E-BAFC9A8619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C2A559F-FFBA-39E6-33A6-EF57ECA15809}"/>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0C884EDC-6417-C875-2D41-8AFAA00BB623}"/>
              </a:ext>
            </a:extLst>
          </p:cNvPr>
          <p:cNvSpPr txBox="1"/>
          <p:nvPr/>
        </p:nvSpPr>
        <p:spPr>
          <a:xfrm>
            <a:off x="1183784" y="1158808"/>
            <a:ext cx="732928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In person sessions</a:t>
            </a:r>
          </a:p>
        </p:txBody>
      </p:sp>
      <p:sp>
        <p:nvSpPr>
          <p:cNvPr id="9" name="TextBox 8">
            <a:extLst>
              <a:ext uri="{FF2B5EF4-FFF2-40B4-BE49-F238E27FC236}">
                <a16:creationId xmlns:a16="http://schemas.microsoft.com/office/drawing/2014/main" id="{3D5554C6-ACDE-625D-8490-E11373ED6BF1}"/>
              </a:ext>
            </a:extLst>
          </p:cNvPr>
          <p:cNvSpPr txBox="1"/>
          <p:nvPr/>
        </p:nvSpPr>
        <p:spPr>
          <a:xfrm>
            <a:off x="1183784" y="1703636"/>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142 attendees, 128 comment cards</a:t>
            </a:r>
          </a:p>
        </p:txBody>
      </p:sp>
      <p:sp>
        <p:nvSpPr>
          <p:cNvPr id="13" name="TextBox 12">
            <a:extLst>
              <a:ext uri="{FF2B5EF4-FFF2-40B4-BE49-F238E27FC236}">
                <a16:creationId xmlns:a16="http://schemas.microsoft.com/office/drawing/2014/main" id="{C5EEAD91-81AE-48EB-3F30-CAB76167F5EA}"/>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87E77AEB-9AEB-D3CD-85C6-DD861D7B9327}"/>
              </a:ext>
            </a:extLst>
          </p:cNvPr>
          <p:cNvPicPr>
            <a:picLocks noChangeAspect="1"/>
          </p:cNvPicPr>
          <p:nvPr/>
        </p:nvPicPr>
        <p:blipFill>
          <a:blip r:embed="rId3"/>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12756935-41B7-5A75-5373-1F3AC0BEAD02}"/>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D615636D-A866-2771-A403-840AAA322DF9}"/>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F340584C-A7AF-0E97-DAB9-E019E355AD29}"/>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71B2C2AA-1EC2-336A-F246-E64B0E2C67DD}"/>
              </a:ext>
            </a:extLst>
          </p:cNvPr>
          <p:cNvPicPr>
            <a:picLocks noChangeAspect="1"/>
          </p:cNvPicPr>
          <p:nvPr/>
        </p:nvPicPr>
        <p:blipFill>
          <a:blip r:embed="rId7"/>
          <a:srcRect/>
          <a:stretch/>
        </p:blipFill>
        <p:spPr>
          <a:xfrm>
            <a:off x="10428559" y="6166584"/>
            <a:ext cx="268931" cy="268931"/>
          </a:xfrm>
          <a:prstGeom prst="rect">
            <a:avLst/>
          </a:prstGeom>
        </p:spPr>
      </p:pic>
      <p:sp>
        <p:nvSpPr>
          <p:cNvPr id="5" name="TextBox 4">
            <a:extLst>
              <a:ext uri="{FF2B5EF4-FFF2-40B4-BE49-F238E27FC236}">
                <a16:creationId xmlns:a16="http://schemas.microsoft.com/office/drawing/2014/main" id="{1B0AA736-2D97-0404-2D3B-92E42C751928}"/>
              </a:ext>
            </a:extLst>
          </p:cNvPr>
          <p:cNvSpPr txBox="1"/>
          <p:nvPr/>
        </p:nvSpPr>
        <p:spPr>
          <a:xfrm>
            <a:off x="1178567" y="2282532"/>
            <a:ext cx="823870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Summarizing into 7 engagement reports by meeting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b="1" i="0" u="none" strike="noStrike" kern="1200" cap="none" spc="0" normalizeH="0" baseline="0" noProof="0">
                <a:ln>
                  <a:noFill/>
                </a:ln>
                <a:solidFill>
                  <a:prstClr val="black"/>
                </a:solidFill>
                <a:effectLst/>
                <a:uLnTx/>
                <a:uFillTx/>
                <a:latin typeface="Lora" pitchFamily="2" charset="0"/>
                <a:ea typeface="+mn-ea"/>
                <a:cs typeface="+mn-cs"/>
              </a:rPr>
              <a:t>Engagement reports will be available online and through any future RFQ or redevelopment opportunity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Lora" pitchFamily="2" charset="0"/>
              <a:ea typeface="+mn-ea"/>
              <a:cs typeface="+mn-cs"/>
            </a:endParaRPr>
          </a:p>
        </p:txBody>
      </p:sp>
      <p:sp>
        <p:nvSpPr>
          <p:cNvPr id="3" name="Google Shape;173;g38e449d452e_1_20">
            <a:extLst>
              <a:ext uri="{FF2B5EF4-FFF2-40B4-BE49-F238E27FC236}">
                <a16:creationId xmlns:a16="http://schemas.microsoft.com/office/drawing/2014/main" id="{D04E5869-7BFF-A7CF-2FCD-947D44935CCF}"/>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14</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2420089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5C8F3-14F2-88BB-A428-414AA96F427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6BE518-4B55-2E41-F982-CA99F8F314B7}"/>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DB17C65E-E53E-884E-A79D-7507A977E139}"/>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D3890C30-D55E-94E1-A34B-BE361E9F20AE}"/>
              </a:ext>
            </a:extLst>
          </p:cNvPr>
          <p:cNvPicPr>
            <a:picLocks noChangeAspect="1"/>
          </p:cNvPicPr>
          <p:nvPr/>
        </p:nvPicPr>
        <p:blipFill>
          <a:blip r:embed="rId3"/>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EBE31D44-B8C4-8184-47A2-4EE126304BC9}"/>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FF27572B-7A6E-52AB-264B-0B9BD0426A26}"/>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892B5018-AB38-517C-9BCF-E222CAD2EF99}"/>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7B17C36E-7C1D-379A-5326-1BEA42BBFC55}"/>
              </a:ext>
            </a:extLst>
          </p:cNvPr>
          <p:cNvPicPr>
            <a:picLocks noChangeAspect="1"/>
          </p:cNvPicPr>
          <p:nvPr/>
        </p:nvPicPr>
        <p:blipFill>
          <a:blip r:embed="rId7"/>
          <a:srcRect/>
          <a:stretch/>
        </p:blipFill>
        <p:spPr>
          <a:xfrm>
            <a:off x="10428559" y="6166584"/>
            <a:ext cx="268931" cy="268931"/>
          </a:xfrm>
          <a:prstGeom prst="rect">
            <a:avLst/>
          </a:prstGeom>
        </p:spPr>
      </p:pic>
      <p:pic>
        <p:nvPicPr>
          <p:cNvPr id="4" name="Picture 3">
            <a:extLst>
              <a:ext uri="{FF2B5EF4-FFF2-40B4-BE49-F238E27FC236}">
                <a16:creationId xmlns:a16="http://schemas.microsoft.com/office/drawing/2014/main" id="{E3FB467E-25B7-DE58-F795-56135C3B5448}"/>
              </a:ext>
            </a:extLst>
          </p:cNvPr>
          <p:cNvPicPr>
            <a:picLocks noChangeAspect="1"/>
          </p:cNvPicPr>
          <p:nvPr/>
        </p:nvPicPr>
        <p:blipFill>
          <a:blip r:embed="rId8"/>
          <a:stretch>
            <a:fillRect/>
          </a:stretch>
        </p:blipFill>
        <p:spPr>
          <a:xfrm>
            <a:off x="745713" y="91439"/>
            <a:ext cx="4274343" cy="5534951"/>
          </a:xfrm>
          <a:prstGeom prst="rect">
            <a:avLst/>
          </a:prstGeom>
        </p:spPr>
      </p:pic>
      <p:pic>
        <p:nvPicPr>
          <p:cNvPr id="15" name="Picture 14">
            <a:extLst>
              <a:ext uri="{FF2B5EF4-FFF2-40B4-BE49-F238E27FC236}">
                <a16:creationId xmlns:a16="http://schemas.microsoft.com/office/drawing/2014/main" id="{5C0C5757-2485-D89B-C548-788C249F6D25}"/>
              </a:ext>
            </a:extLst>
          </p:cNvPr>
          <p:cNvPicPr>
            <a:picLocks noChangeAspect="1"/>
          </p:cNvPicPr>
          <p:nvPr/>
        </p:nvPicPr>
        <p:blipFill>
          <a:blip r:embed="rId9"/>
          <a:stretch>
            <a:fillRect/>
          </a:stretch>
        </p:blipFill>
        <p:spPr>
          <a:xfrm>
            <a:off x="6874766" y="91439"/>
            <a:ext cx="4271770" cy="5519702"/>
          </a:xfrm>
          <a:prstGeom prst="rect">
            <a:avLst/>
          </a:prstGeom>
        </p:spPr>
      </p:pic>
      <p:sp>
        <p:nvSpPr>
          <p:cNvPr id="3" name="Google Shape;173;g38e449d452e_1_20">
            <a:extLst>
              <a:ext uri="{FF2B5EF4-FFF2-40B4-BE49-F238E27FC236}">
                <a16:creationId xmlns:a16="http://schemas.microsoft.com/office/drawing/2014/main" id="{923ED3C1-542D-DD89-725C-424D3DCB0F1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15</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4062891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687C5-0906-AA06-249A-099726FCD85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767E8D-25B7-7052-1D1B-76326E3B5160}"/>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D3740835-23DE-A054-AEF4-3DC79A740DC8}"/>
              </a:ext>
            </a:extLst>
          </p:cNvPr>
          <p:cNvSpPr txBox="1"/>
          <p:nvPr/>
        </p:nvSpPr>
        <p:spPr>
          <a:xfrm>
            <a:off x="611290" y="727241"/>
            <a:ext cx="8166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292E6C"/>
                </a:solidFill>
                <a:effectLst/>
                <a:uLnTx/>
                <a:uFillTx/>
                <a:latin typeface="Lora" pitchFamily="2" charset="77"/>
                <a:ea typeface="+mn-ea"/>
                <a:cs typeface="+mn-cs"/>
              </a:rPr>
              <a:t>City Uses – Closed Sites</a:t>
            </a:r>
          </a:p>
        </p:txBody>
      </p:sp>
      <p:sp>
        <p:nvSpPr>
          <p:cNvPr id="13" name="TextBox 12">
            <a:extLst>
              <a:ext uri="{FF2B5EF4-FFF2-40B4-BE49-F238E27FC236}">
                <a16:creationId xmlns:a16="http://schemas.microsoft.com/office/drawing/2014/main" id="{CEAAD861-84A5-A812-E8AF-7DCD445C92B4}"/>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0315AB44-5A61-108F-B90E-C34D62C94317}"/>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20FB7CCD-AD82-F9F6-DB18-6E03C217F952}"/>
              </a:ext>
            </a:extLst>
          </p:cNvPr>
          <p:cNvSpPr txBox="1"/>
          <p:nvPr/>
        </p:nvSpPr>
        <p:spPr>
          <a:xfrm>
            <a:off x="667910" y="1635862"/>
            <a:ext cx="10199787" cy="34778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Lora" pitchFamily="2" charset="0"/>
                <a:ea typeface="+mn-ea"/>
                <a:cs typeface="+mn-cs"/>
              </a:rPr>
              <a:t>New City Fire 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Lora" pitchFamily="2" charset="0"/>
                <a:ea typeface="+mn-ea"/>
                <a:cs typeface="+mn-cs"/>
              </a:rPr>
              <a:t>Valley View</a:t>
            </a:r>
          </a:p>
          <a:p>
            <a:pPr marL="742950" lvl="1" indent="-285750">
              <a:buFont typeface="Arial" panose="020B0604020202020204" pitchFamily="34" charset="0"/>
              <a:buChar char="•"/>
              <a:defRPr/>
            </a:pPr>
            <a:r>
              <a:rPr lang="en-US" sz="2000">
                <a:solidFill>
                  <a:prstClr val="black"/>
                </a:solidFill>
                <a:latin typeface="Lora"/>
              </a:rPr>
              <a:t>Brooklawn (New</a:t>
            </a:r>
            <a:r>
              <a:rPr kumimoji="0" lang="en-US" sz="2000" b="0" i="0" u="none" strike="noStrike" kern="1200" cap="none" spc="0" normalizeH="0" baseline="0" noProof="0">
                <a:ln>
                  <a:noFill/>
                </a:ln>
                <a:solidFill>
                  <a:prstClr val="black"/>
                </a:solidFill>
                <a:effectLst/>
                <a:uLnTx/>
                <a:uFillTx/>
                <a:latin typeface="Lora"/>
              </a:rPr>
              <a:t> Tech West</a:t>
            </a:r>
            <a:r>
              <a:rPr lang="en-US" sz="2000">
                <a:solidFill>
                  <a:prstClr val="black"/>
                </a:solidFill>
                <a:latin typeface="Lora"/>
              </a:rPr>
              <a:t>)</a:t>
            </a:r>
            <a:endParaRPr lang="en-US" sz="2000" b="0" i="0" u="none" strike="noStrike" kern="1200" cap="none" spc="0" normalizeH="0" baseline="0" noProof="0">
              <a:ln>
                <a:noFill/>
              </a:ln>
              <a:solidFill>
                <a:prstClr val="black"/>
              </a:solidFill>
              <a:effectLst/>
              <a:uLnTx/>
              <a:uFillTx/>
              <a:latin typeface="Lora"/>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Lora" pitchFamily="2" charset="0"/>
                <a:ea typeface="+mn-ea"/>
                <a:cs typeface="+mn-cs"/>
              </a:rPr>
              <a:t>New Safety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Lora" pitchFamily="2" charset="0"/>
                <a:ea typeface="+mn-ea"/>
                <a:cs typeface="+mn-cs"/>
              </a:rPr>
              <a:t>Miles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Lora" pitchFamily="2" charset="0"/>
                <a:ea typeface="+mn-ea"/>
                <a:cs typeface="+mn-cs"/>
              </a:rPr>
              <a:t>CMSD Board approval for transfer to the city is the start of our internal and external approval processes</a:t>
            </a:r>
            <a:endParaRPr lang="en-US" sz="2000" b="0" i="0" u="none" strike="noStrike" kern="1200" cap="none" spc="0" normalizeH="0" baseline="0" noProof="0">
              <a:ln>
                <a:noFill/>
              </a:ln>
              <a:solidFill>
                <a:prstClr val="black"/>
              </a:solidFill>
              <a:effectLst/>
              <a:uLnTx/>
              <a:uFillTx/>
              <a:latin typeface="Lora" pitchFamily="2" charset="0"/>
            </a:endParaRPr>
          </a:p>
        </p:txBody>
      </p:sp>
      <p:pic>
        <p:nvPicPr>
          <p:cNvPr id="6" name="Picture 5">
            <a:extLst>
              <a:ext uri="{FF2B5EF4-FFF2-40B4-BE49-F238E27FC236}">
                <a16:creationId xmlns:a16="http://schemas.microsoft.com/office/drawing/2014/main" id="{AD14AB9C-9B5B-1E1B-D95A-6778235312EC}"/>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166C783B-87DC-0F53-02C7-DA5DA0E9D3A7}"/>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9F132F13-4A2B-2DD7-EC54-C438D36A5375}"/>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81A5FF34-E764-E0DA-AB4F-A035F4C8E7D2}"/>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CD37B4A6-9A39-598B-A927-52F741EC3CDD}"/>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16</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4179788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0DD5-6FB7-DB94-09C5-C2AA213348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82A8BF-C007-B56F-8A3E-1CACF0B91431}"/>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45D0FC39-CE10-AD08-D524-B1E8A7BFA717}"/>
              </a:ext>
            </a:extLst>
          </p:cNvPr>
          <p:cNvSpPr txBox="1"/>
          <p:nvPr/>
        </p:nvSpPr>
        <p:spPr>
          <a:xfrm>
            <a:off x="1079009" y="179525"/>
            <a:ext cx="7746364"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Next Steps – Facilitating Land Transfers </a:t>
            </a:r>
          </a:p>
        </p:txBody>
      </p:sp>
      <p:sp>
        <p:nvSpPr>
          <p:cNvPr id="13" name="TextBox 12">
            <a:extLst>
              <a:ext uri="{FF2B5EF4-FFF2-40B4-BE49-F238E27FC236}">
                <a16:creationId xmlns:a16="http://schemas.microsoft.com/office/drawing/2014/main" id="{DC6D8880-7AED-0234-74FB-549918CD9089}"/>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EF5415B8-06B5-5DCA-C58C-250297CBD07B}"/>
              </a:ext>
            </a:extLst>
          </p:cNvPr>
          <p:cNvPicPr>
            <a:picLocks noChangeAspect="1"/>
          </p:cNvPicPr>
          <p:nvPr/>
        </p:nvPicPr>
        <p:blipFill>
          <a:blip r:embed="rId3"/>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EBEFFD7E-3D54-805C-5B5A-1C541350EF0D}"/>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3B5993DE-457E-EB3C-F610-96072E9F1FBE}"/>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75BF22C2-7985-115C-0DD2-43BE455687DB}"/>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DA7FEE83-E445-3CEB-51B2-D166D8DB3589}"/>
              </a:ext>
            </a:extLst>
          </p:cNvPr>
          <p:cNvPicPr>
            <a:picLocks noChangeAspect="1"/>
          </p:cNvPicPr>
          <p:nvPr/>
        </p:nvPicPr>
        <p:blipFill>
          <a:blip r:embed="rId7"/>
          <a:srcRect/>
          <a:stretch/>
        </p:blipFill>
        <p:spPr>
          <a:xfrm>
            <a:off x="10428559" y="6166584"/>
            <a:ext cx="268931" cy="268931"/>
          </a:xfrm>
          <a:prstGeom prst="rect">
            <a:avLst/>
          </a:prstGeom>
        </p:spPr>
      </p:pic>
      <p:pic>
        <p:nvPicPr>
          <p:cNvPr id="4" name="Picture 3">
            <a:extLst>
              <a:ext uri="{FF2B5EF4-FFF2-40B4-BE49-F238E27FC236}">
                <a16:creationId xmlns:a16="http://schemas.microsoft.com/office/drawing/2014/main" id="{83DE1AFC-AAD9-4919-B77E-D69C05926597}"/>
              </a:ext>
            </a:extLst>
          </p:cNvPr>
          <p:cNvPicPr>
            <a:picLocks noChangeAspect="1"/>
          </p:cNvPicPr>
          <p:nvPr/>
        </p:nvPicPr>
        <p:blipFill>
          <a:blip r:embed="rId8" cstate="print">
            <a:extLst>
              <a:ext uri="{28A0092B-C50C-407E-A947-70E740481C1C}">
                <a14:useLocalDpi xmlns:a14="http://schemas.microsoft.com/office/drawing/2010/main" val="0"/>
              </a:ext>
            </a:extLst>
          </a:blip>
          <a:srcRect l="1170" t="1430" b="40134"/>
          <a:stretch>
            <a:fillRect/>
          </a:stretch>
        </p:blipFill>
        <p:spPr>
          <a:xfrm>
            <a:off x="685800" y="1136027"/>
            <a:ext cx="5237344" cy="4007517"/>
          </a:xfrm>
          <a:prstGeom prst="rect">
            <a:avLst/>
          </a:prstGeom>
        </p:spPr>
      </p:pic>
      <p:pic>
        <p:nvPicPr>
          <p:cNvPr id="9" name="Picture 8">
            <a:extLst>
              <a:ext uri="{FF2B5EF4-FFF2-40B4-BE49-F238E27FC236}">
                <a16:creationId xmlns:a16="http://schemas.microsoft.com/office/drawing/2014/main" id="{A7D29A5E-56AC-2292-1BA4-9F9AE08B4B06}"/>
              </a:ext>
            </a:extLst>
          </p:cNvPr>
          <p:cNvPicPr>
            <a:picLocks noChangeAspect="1"/>
          </p:cNvPicPr>
          <p:nvPr/>
        </p:nvPicPr>
        <p:blipFill>
          <a:blip r:embed="rId9" cstate="print">
            <a:extLst>
              <a:ext uri="{28A0092B-C50C-407E-A947-70E740481C1C}">
                <a14:useLocalDpi xmlns:a14="http://schemas.microsoft.com/office/drawing/2010/main" val="0"/>
              </a:ext>
            </a:extLst>
          </a:blip>
          <a:srcRect l="2482" t="12779" r="4094" b="10879"/>
          <a:stretch>
            <a:fillRect/>
          </a:stretch>
        </p:blipFill>
        <p:spPr>
          <a:xfrm>
            <a:off x="6681165" y="730931"/>
            <a:ext cx="4627789" cy="4893908"/>
          </a:xfrm>
          <a:prstGeom prst="rect">
            <a:avLst/>
          </a:prstGeom>
        </p:spPr>
      </p:pic>
      <p:sp>
        <p:nvSpPr>
          <p:cNvPr id="12" name="TextBox 11">
            <a:extLst>
              <a:ext uri="{FF2B5EF4-FFF2-40B4-BE49-F238E27FC236}">
                <a16:creationId xmlns:a16="http://schemas.microsoft.com/office/drawing/2014/main" id="{C71829D9-3E15-BB67-0A59-857FDBAD37BD}"/>
              </a:ext>
            </a:extLst>
          </p:cNvPr>
          <p:cNvSpPr txBox="1"/>
          <p:nvPr/>
        </p:nvSpPr>
        <p:spPr>
          <a:xfrm>
            <a:off x="685800" y="842895"/>
            <a:ext cx="1781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ora" pitchFamily="2" charset="0"/>
                <a:ea typeface="+mn-ea"/>
                <a:cs typeface="+mn-cs"/>
              </a:rPr>
              <a:t>Willson</a:t>
            </a:r>
          </a:p>
        </p:txBody>
      </p:sp>
      <p:sp>
        <p:nvSpPr>
          <p:cNvPr id="16" name="TextBox 15">
            <a:extLst>
              <a:ext uri="{FF2B5EF4-FFF2-40B4-BE49-F238E27FC236}">
                <a16:creationId xmlns:a16="http://schemas.microsoft.com/office/drawing/2014/main" id="{24BA8FCD-9BDD-A09E-4276-AA33223E49B2}"/>
              </a:ext>
            </a:extLst>
          </p:cNvPr>
          <p:cNvSpPr txBox="1"/>
          <p:nvPr/>
        </p:nvSpPr>
        <p:spPr>
          <a:xfrm>
            <a:off x="10231514" y="397954"/>
            <a:ext cx="1781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Lora" pitchFamily="2" charset="0"/>
                <a:ea typeface="+mn-ea"/>
                <a:cs typeface="+mn-cs"/>
              </a:rPr>
              <a:t>Glenville</a:t>
            </a:r>
          </a:p>
        </p:txBody>
      </p:sp>
      <p:sp>
        <p:nvSpPr>
          <p:cNvPr id="3" name="Google Shape;173;g38e449d452e_1_20">
            <a:extLst>
              <a:ext uri="{FF2B5EF4-FFF2-40B4-BE49-F238E27FC236}">
                <a16:creationId xmlns:a16="http://schemas.microsoft.com/office/drawing/2014/main" id="{3CB6175C-793B-46DB-AFF6-1134D1C74F73}"/>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17</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760539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a:extLst>
            <a:ext uri="{FF2B5EF4-FFF2-40B4-BE49-F238E27FC236}">
              <a16:creationId xmlns:a16="http://schemas.microsoft.com/office/drawing/2014/main" id="{9D62BDD6-3540-5D19-AFE5-F842928FA515}"/>
            </a:ext>
          </a:extLst>
        </p:cNvPr>
        <p:cNvGrpSpPr/>
        <p:nvPr/>
      </p:nvGrpSpPr>
      <p:grpSpPr>
        <a:xfrm>
          <a:off x="0" y="0"/>
          <a:ext cx="0" cy="0"/>
          <a:chOff x="0" y="0"/>
          <a:chExt cx="0" cy="0"/>
        </a:xfrm>
      </p:grpSpPr>
      <p:sp>
        <p:nvSpPr>
          <p:cNvPr id="767" name="Google Shape;767;g3520b73e944_1_109">
            <a:extLst>
              <a:ext uri="{FF2B5EF4-FFF2-40B4-BE49-F238E27FC236}">
                <a16:creationId xmlns:a16="http://schemas.microsoft.com/office/drawing/2014/main" id="{2865DECC-F362-31E5-5895-159BD0AD85EB}"/>
              </a:ext>
            </a:extLst>
          </p:cNvPr>
          <p:cNvSpPr txBox="1"/>
          <p:nvPr/>
        </p:nvSpPr>
        <p:spPr>
          <a:xfrm>
            <a:off x="8123175" y="2959344"/>
            <a:ext cx="3715200" cy="13932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a:ea typeface="+mn-ea"/>
                <a:cs typeface="+mn-cs"/>
              </a:rPr>
              <a:t>Building Disposition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a:ea typeface="+mn-ea"/>
                <a:cs typeface="+mn-cs"/>
              </a:rPr>
              <a:t>Karen Thompson</a:t>
            </a:r>
          </a:p>
        </p:txBody>
      </p:sp>
      <p:sp>
        <p:nvSpPr>
          <p:cNvPr id="2" name="Google Shape;173;g38e449d452e_1_20">
            <a:extLst>
              <a:ext uri="{FF2B5EF4-FFF2-40B4-BE49-F238E27FC236}">
                <a16:creationId xmlns:a16="http://schemas.microsoft.com/office/drawing/2014/main" id="{D3A20134-308F-4A8E-C940-AAA6135A8C1E}"/>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18</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2246830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6ED4FEA4-73AD-4AFA-2DA0-F5A1BFDBC5D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22E30B-EC54-A9B2-651C-F43BFA1525DC}"/>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a:ea typeface="Calibri"/>
                <a:cs typeface="Calibri"/>
              </a:rPr>
              <a:t>Planning for closing buildings incorporates many inputs</a:t>
            </a:r>
          </a:p>
        </p:txBody>
      </p:sp>
      <p:graphicFrame>
        <p:nvGraphicFramePr>
          <p:cNvPr id="5" name="Diagram 4">
            <a:extLst>
              <a:ext uri="{FF2B5EF4-FFF2-40B4-BE49-F238E27FC236}">
                <a16:creationId xmlns:a16="http://schemas.microsoft.com/office/drawing/2014/main" id="{63447411-1BEA-018E-A7E7-20802C868121}"/>
              </a:ext>
            </a:extLst>
          </p:cNvPr>
          <p:cNvGraphicFramePr/>
          <p:nvPr/>
        </p:nvGraphicFramePr>
        <p:xfrm>
          <a:off x="1204685" y="1432850"/>
          <a:ext cx="9593943" cy="5243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173;g38e449d452e_1_20">
            <a:extLst>
              <a:ext uri="{FF2B5EF4-FFF2-40B4-BE49-F238E27FC236}">
                <a16:creationId xmlns:a16="http://schemas.microsoft.com/office/drawing/2014/main" id="{FED39C80-3D66-A259-77AD-1D3118987ABA}"/>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19</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771003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2">
          <a:extLst>
            <a:ext uri="{FF2B5EF4-FFF2-40B4-BE49-F238E27FC236}">
              <a16:creationId xmlns:a16="http://schemas.microsoft.com/office/drawing/2014/main" id="{C8A0A499-2278-0B99-24E9-599CC02EE32B}"/>
            </a:ext>
          </a:extLst>
        </p:cNvPr>
        <p:cNvGrpSpPr/>
        <p:nvPr/>
      </p:nvGrpSpPr>
      <p:grpSpPr>
        <a:xfrm>
          <a:off x="0" y="0"/>
          <a:ext cx="0" cy="0"/>
          <a:chOff x="0" y="0"/>
          <a:chExt cx="0" cy="0"/>
        </a:xfrm>
      </p:grpSpPr>
      <p:sp>
        <p:nvSpPr>
          <p:cNvPr id="13" name="Pentagon 12">
            <a:extLst>
              <a:ext uri="{FF2B5EF4-FFF2-40B4-BE49-F238E27FC236}">
                <a16:creationId xmlns:a16="http://schemas.microsoft.com/office/drawing/2014/main" id="{A90F86AE-EC0F-038D-3903-F3FCA7132A1A}"/>
              </a:ext>
            </a:extLst>
          </p:cNvPr>
          <p:cNvSpPr/>
          <p:nvPr/>
        </p:nvSpPr>
        <p:spPr>
          <a:xfrm>
            <a:off x="4968" y="1343389"/>
            <a:ext cx="2814432" cy="5514611"/>
          </a:xfrm>
          <a:prstGeom prst="homePlate">
            <a:avLst>
              <a:gd name="adj" fmla="val 2860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Chevron 6">
            <a:extLst>
              <a:ext uri="{FF2B5EF4-FFF2-40B4-BE49-F238E27FC236}">
                <a16:creationId xmlns:a16="http://schemas.microsoft.com/office/drawing/2014/main" id="{14C0DDD8-C287-DCA8-0BA7-91C47E8BE6E9}"/>
              </a:ext>
            </a:extLst>
          </p:cNvPr>
          <p:cNvSpPr/>
          <p:nvPr/>
        </p:nvSpPr>
        <p:spPr>
          <a:xfrm>
            <a:off x="1940671" y="1343389"/>
            <a:ext cx="3129839" cy="5514611"/>
          </a:xfrm>
          <a:prstGeom prst="chevron">
            <a:avLst>
              <a:gd name="adj" fmla="val 21022"/>
            </a:avLst>
          </a:prstGeom>
          <a:solidFill>
            <a:schemeClr val="bg1">
              <a:lumMod val="8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 name="Google Shape;793;g2af92c2293d_0_1">
            <a:extLst>
              <a:ext uri="{FF2B5EF4-FFF2-40B4-BE49-F238E27FC236}">
                <a16:creationId xmlns:a16="http://schemas.microsoft.com/office/drawing/2014/main" id="{FF375F60-FDEE-149A-C0F8-7CAD2D697518}"/>
              </a:ext>
            </a:extLst>
          </p:cNvPr>
          <p:cNvSpPr txBox="1"/>
          <p:nvPr/>
        </p:nvSpPr>
        <p:spPr>
          <a:xfrm>
            <a:off x="41282" y="2549050"/>
            <a:ext cx="2288263" cy="3077735"/>
          </a:xfrm>
          <a:prstGeom prst="rect">
            <a:avLst/>
          </a:prstGeom>
          <a:noFill/>
          <a:ln>
            <a:noFill/>
          </a:ln>
        </p:spPr>
        <p:txBody>
          <a:bodyPr spcFirstLastPara="1" wrap="square" lIns="91425" tIns="91425" rIns="91425" bIns="91425" anchor="t" anchorCtr="0">
            <a:spAutoFit/>
          </a:bodyP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FFFF"/>
                </a:solidFill>
                <a:effectLst/>
                <a:uLnTx/>
                <a:uFillTx/>
                <a:latin typeface="Aptos" panose="020B0004020202020204" pitchFamily="34" charset="0"/>
                <a:ea typeface="+mn-ea"/>
                <a:cs typeface="Arial"/>
                <a:sym typeface="Arial"/>
              </a:rPr>
              <a:t>18 </a:t>
            </a:r>
            <a:r>
              <a:rPr kumimoji="0" lang="en-US" sz="2400" b="1" i="0" u="none" strike="noStrike" kern="0" cap="none" spc="0" normalizeH="0" baseline="0" noProof="0" dirty="0">
                <a:ln>
                  <a:noFill/>
                </a:ln>
                <a:solidFill>
                  <a:srgbClr val="FFFFFF"/>
                </a:solidFill>
                <a:effectLst/>
                <a:uLnTx/>
                <a:uFillTx/>
                <a:latin typeface="Aptos" panose="020B0004020202020204" pitchFamily="34" charset="0"/>
                <a:ea typeface="+mn-ea"/>
                <a:cs typeface="Arial"/>
                <a:sym typeface="Arial"/>
              </a:rPr>
              <a:t>CMSD-owned buildings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uLnTx/>
                <a:uFillTx/>
                <a:latin typeface="Aptos" panose="020B0004020202020204" pitchFamily="34" charset="0"/>
                <a:ea typeface="+mn-ea"/>
                <a:cs typeface="Arial"/>
                <a:sym typeface="Arial"/>
              </a:rPr>
              <a:t>will not operate as schools</a:t>
            </a:r>
            <a:r>
              <a:rPr kumimoji="0" lang="en-US" sz="2000" b="0" i="0" u="none" strike="noStrike" kern="0" cap="none" spc="0" normalizeH="0" baseline="0" noProof="0" dirty="0">
                <a:ln>
                  <a:noFill/>
                </a:ln>
                <a:solidFill>
                  <a:srgbClr val="FFFFFF"/>
                </a:solidFill>
                <a:effectLst/>
                <a:uLnTx/>
                <a:uFillTx/>
                <a:latin typeface="Aptos" panose="020B0004020202020204" pitchFamily="34" charset="0"/>
                <a:ea typeface="+mn-ea"/>
                <a:cs typeface="Arial"/>
                <a:sym typeface="Arial"/>
              </a:rPr>
              <a:t>,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dirty="0">
                <a:ln>
                  <a:noFill/>
                </a:ln>
                <a:solidFill>
                  <a:srgbClr val="FFFFFF"/>
                </a:solidFill>
                <a:effectLst/>
                <a:uLnTx/>
                <a:uFillTx/>
                <a:latin typeface="Aptos" panose="020B0004020202020204" pitchFamily="34" charset="0"/>
                <a:ea typeface="+mn-ea"/>
                <a:cs typeface="Arial"/>
                <a:sym typeface="Arial"/>
              </a:rPr>
              <a:t>along with 5 leased spaces </a:t>
            </a:r>
          </a:p>
        </p:txBody>
      </p:sp>
      <p:sp>
        <p:nvSpPr>
          <p:cNvPr id="6" name="Google Shape;793;g2af92c2293d_0_1">
            <a:extLst>
              <a:ext uri="{FF2B5EF4-FFF2-40B4-BE49-F238E27FC236}">
                <a16:creationId xmlns:a16="http://schemas.microsoft.com/office/drawing/2014/main" id="{2ABF3614-39D4-C8FC-3FE9-FD47F40FBBB7}"/>
              </a:ext>
            </a:extLst>
          </p:cNvPr>
          <p:cNvSpPr txBox="1"/>
          <p:nvPr/>
        </p:nvSpPr>
        <p:spPr>
          <a:xfrm>
            <a:off x="2523099" y="3041492"/>
            <a:ext cx="2288263" cy="2092850"/>
          </a:xfrm>
          <a:prstGeom prst="rect">
            <a:avLst/>
          </a:prstGeom>
          <a:noFill/>
          <a:ln>
            <a:noFill/>
          </a:ln>
        </p:spPr>
        <p:txBody>
          <a:bodyPr spcFirstLastPara="1" wrap="square" lIns="91425" tIns="91425" rIns="91425" bIns="91425"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FFFF"/>
                </a:solidFill>
                <a:effectLst/>
                <a:uLnTx/>
                <a:uFillTx/>
                <a:latin typeface="Aptos"/>
                <a:ea typeface="+mn-ea"/>
                <a:cs typeface="Arial"/>
                <a:sym typeface="Arial"/>
              </a:rPr>
              <a:t>29 fewer CMSD </a:t>
            </a:r>
            <a:endParaRPr kumimoji="0" lang="en-US" sz="2800" b="0" i="0" u="none" strike="noStrike" kern="0" cap="none" spc="0" normalizeH="0" baseline="0" noProof="0" dirty="0">
              <a:ln>
                <a:noFill/>
              </a:ln>
              <a:solidFill>
                <a:srgbClr val="000000"/>
              </a:solidFill>
              <a:effectLst/>
              <a:uLnTx/>
              <a:uFillTx/>
              <a:latin typeface="Aptos"/>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FFFF"/>
                </a:solidFill>
                <a:effectLst/>
                <a:uLnTx/>
                <a:uFillTx/>
                <a:latin typeface="Aptos"/>
                <a:ea typeface="+mn-ea"/>
                <a:cs typeface="Arial"/>
                <a:sym typeface="Arial"/>
              </a:rPr>
              <a:t>schools</a:t>
            </a:r>
            <a:endParaRPr kumimoji="0" lang="en-US" sz="2800" b="0" i="0" u="none" strike="noStrike" kern="0" cap="none" spc="0" normalizeH="0" baseline="0" noProof="0" dirty="0">
              <a:ln>
                <a:noFill/>
              </a:ln>
              <a:solidFill>
                <a:srgbClr val="000000"/>
              </a:solidFill>
              <a:effectLst/>
              <a:uLnTx/>
              <a:uFillTx/>
              <a:latin typeface="Aptos"/>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r>
              <a:rPr kumimoji="0" lang="en-US" sz="2000" b="1" i="0" u="none" strike="noStrike" kern="0" cap="none" spc="0" normalizeH="0" baseline="0" noProof="0" dirty="0">
                <a:ln>
                  <a:noFill/>
                </a:ln>
                <a:solidFill>
                  <a:srgbClr val="FFFFFF"/>
                </a:solidFill>
                <a:effectLst/>
                <a:uLnTx/>
                <a:uFillTx/>
                <a:latin typeface="Aptos"/>
                <a:ea typeface="+mn-ea"/>
                <a:cs typeface="Arial"/>
                <a:sym typeface="Arial"/>
              </a:rPr>
              <a:t>will operate next school year</a:t>
            </a:r>
            <a:endParaRPr kumimoji="0" lang="en-US" sz="1400" b="0" i="0" u="none" strike="noStrike" kern="0" cap="none" spc="0" normalizeH="0" baseline="0" noProof="0" dirty="0">
              <a:ln>
                <a:noFill/>
              </a:ln>
              <a:solidFill>
                <a:srgbClr val="000000"/>
              </a:solidFill>
              <a:effectLst/>
              <a:uLnTx/>
              <a:uFillTx/>
              <a:latin typeface="Aptos"/>
              <a:ea typeface="+mn-ea"/>
              <a:cs typeface="Arial"/>
              <a:sym typeface="Arial"/>
            </a:endParaRPr>
          </a:p>
        </p:txBody>
      </p:sp>
      <p:sp>
        <p:nvSpPr>
          <p:cNvPr id="14" name="Google Shape;793;g2af92c2293d_0_1">
            <a:extLst>
              <a:ext uri="{FF2B5EF4-FFF2-40B4-BE49-F238E27FC236}">
                <a16:creationId xmlns:a16="http://schemas.microsoft.com/office/drawing/2014/main" id="{C1059663-159E-7391-8196-94C52CCE35DF}"/>
              </a:ext>
            </a:extLst>
          </p:cNvPr>
          <p:cNvSpPr txBox="1"/>
          <p:nvPr/>
        </p:nvSpPr>
        <p:spPr>
          <a:xfrm>
            <a:off x="7003417" y="1810498"/>
            <a:ext cx="4902071" cy="4493508"/>
          </a:xfrm>
          <a:prstGeom prst="rect">
            <a:avLst/>
          </a:prstGeom>
          <a:noFill/>
          <a:ln>
            <a:noFill/>
          </a:ln>
        </p:spPr>
        <p:txBody>
          <a:bodyPr spcFirstLastPara="1" wrap="square" lIns="91425" tIns="91425" rIns="91425" bIns="91425" anchor="t" anchorCtr="0">
            <a:spAutoFit/>
          </a:bodyPr>
          <a:lstStyle/>
          <a:p>
            <a:pPr marL="495300" lvl="0" indent="-342900">
              <a:buClr>
                <a:prstClr val="black"/>
              </a:buClr>
              <a:buSzPts val="1800"/>
              <a:buFont typeface="Arial" panose="020B0604020202020204" pitchFamily="34" charset="0"/>
              <a:buChar char="•"/>
              <a:defRPr/>
            </a:pPr>
            <a:r>
              <a:rPr lang="en-US" sz="2000" dirty="0">
                <a:solidFill>
                  <a:prstClr val="black"/>
                </a:solidFill>
                <a:latin typeface="Aptos" panose="020B0004020202020204" pitchFamily="34" charset="0"/>
                <a:ea typeface="Calibri" panose="020F0502020204030204" pitchFamily="34" charset="0"/>
                <a:cs typeface="Calibri" panose="020F0502020204030204" pitchFamily="34" charset="0"/>
                <a:sym typeface="Arial"/>
              </a:rPr>
              <a:t>As CMSD plans for implementation of </a:t>
            </a:r>
            <a:r>
              <a:rPr lang="en-US" sz="2000" dirty="0">
                <a:solidFill>
                  <a:prstClr val="black"/>
                </a:solidFill>
                <a:latin typeface="Aptos" panose="020B0004020202020204" pitchFamily="34" charset="0"/>
                <a:ea typeface="Calibri" panose="020F0502020204030204" pitchFamily="34" charset="0"/>
                <a:cs typeface="Calibri" panose="020F0502020204030204" pitchFamily="34" charset="0"/>
              </a:rPr>
              <a:t>the BBF </a:t>
            </a:r>
            <a:r>
              <a:rPr lang="en-US" sz="2000" dirty="0">
                <a:solidFill>
                  <a:prstClr val="black"/>
                </a:solidFill>
                <a:latin typeface="Aptos" panose="020B0004020202020204" pitchFamily="34" charset="0"/>
                <a:ea typeface="Calibri" panose="020F0502020204030204" pitchFamily="34" charset="0"/>
                <a:cs typeface="Calibri" panose="020F0502020204030204" pitchFamily="34" charset="0"/>
                <a:sym typeface="Arial"/>
              </a:rPr>
              <a:t>recommendations, we are tackling some key facilities questions:</a:t>
            </a:r>
          </a:p>
          <a:p>
            <a:pPr marL="495300" lvl="0" indent="-342900">
              <a:buClr>
                <a:prstClr val="black"/>
              </a:buClr>
              <a:buSzPts val="1800"/>
              <a:buFont typeface="Arial" panose="020B0604020202020204" pitchFamily="34" charset="0"/>
              <a:buChar char="•"/>
              <a:defRPr/>
            </a:pPr>
            <a:endParaRPr lang="en-US" sz="2000" dirty="0">
              <a:solidFill>
                <a:prstClr val="black"/>
              </a:solidFill>
              <a:latin typeface="Aptos" panose="020B0004020202020204" pitchFamily="34" charset="0"/>
              <a:ea typeface="Calibri" panose="020F0502020204030204" pitchFamily="34" charset="0"/>
              <a:cs typeface="Calibri" panose="020F0502020204030204" pitchFamily="34" charset="0"/>
              <a:sym typeface="Arial"/>
            </a:endParaRPr>
          </a:p>
          <a:p>
            <a:pPr marL="952500" lvl="1" indent="-342900">
              <a:buClr>
                <a:prstClr val="black"/>
              </a:buClr>
              <a:buSzPts val="1800"/>
              <a:buFont typeface="Arial" panose="020B0604020202020204" pitchFamily="34" charset="0"/>
              <a:buChar char="•"/>
              <a:defRPr/>
            </a:pPr>
            <a:r>
              <a:rPr lang="en-US" sz="2000" dirty="0">
                <a:solidFill>
                  <a:prstClr val="black"/>
                </a:solidFill>
                <a:latin typeface="Aptos" panose="020B0004020202020204" pitchFamily="34" charset="0"/>
              </a:rPr>
              <a:t>What is of most concern to our community members?</a:t>
            </a:r>
          </a:p>
          <a:p>
            <a:pPr marL="952500" lvl="1" indent="-342900">
              <a:buClr>
                <a:prstClr val="black"/>
              </a:buClr>
              <a:buSzPts val="1800"/>
              <a:buFont typeface="Arial" panose="020B0604020202020204" pitchFamily="34" charset="0"/>
              <a:buChar char="•"/>
              <a:defRPr/>
            </a:pPr>
            <a:r>
              <a:rPr lang="en-US" sz="2000" dirty="0">
                <a:solidFill>
                  <a:prstClr val="black"/>
                </a:solidFill>
                <a:latin typeface="Aptos" panose="020B0004020202020204" pitchFamily="34" charset="0"/>
              </a:rPr>
              <a:t>How are we closing down the identified buildings efficiently and safely?</a:t>
            </a:r>
          </a:p>
          <a:p>
            <a:pPr marL="952500" lvl="1" indent="-342900">
              <a:buClr>
                <a:prstClr val="black"/>
              </a:buClr>
              <a:buSzPts val="1800"/>
              <a:buFont typeface="Arial" panose="020B0604020202020204" pitchFamily="34" charset="0"/>
              <a:buChar char="•"/>
              <a:defRPr/>
            </a:pPr>
            <a:r>
              <a:rPr lang="en-US" sz="2000" dirty="0">
                <a:solidFill>
                  <a:prstClr val="black"/>
                </a:solidFill>
                <a:latin typeface="Aptos" panose="020B0004020202020204" pitchFamily="34" charset="0"/>
              </a:rPr>
              <a:t>What is our plan for the closed properties?</a:t>
            </a:r>
          </a:p>
          <a:p>
            <a:pPr marL="952500" lvl="1" indent="-342900">
              <a:buClr>
                <a:prstClr val="black"/>
              </a:buClr>
              <a:buSzPts val="1800"/>
              <a:buFont typeface="Arial" panose="020B0604020202020204" pitchFamily="34" charset="0"/>
              <a:buChar char="•"/>
              <a:defRPr/>
            </a:pPr>
            <a:r>
              <a:rPr lang="en-US" sz="2000" dirty="0">
                <a:solidFill>
                  <a:prstClr val="black"/>
                </a:solidFill>
                <a:latin typeface="Aptos" panose="020B0004020202020204" pitchFamily="34" charset="0"/>
              </a:rPr>
              <a:t>How are we preparing the remaining “welcoming” buildings for additional students?</a:t>
            </a:r>
          </a:p>
        </p:txBody>
      </p:sp>
      <p:sp>
        <p:nvSpPr>
          <p:cNvPr id="5" name="Google Shape;793;g2af92c2293d_0_1">
            <a:extLst>
              <a:ext uri="{FF2B5EF4-FFF2-40B4-BE49-F238E27FC236}">
                <a16:creationId xmlns:a16="http://schemas.microsoft.com/office/drawing/2014/main" id="{2541C4B4-302F-667A-814A-DE11772D0CD1}"/>
              </a:ext>
            </a:extLst>
          </p:cNvPr>
          <p:cNvSpPr txBox="1"/>
          <p:nvPr/>
        </p:nvSpPr>
        <p:spPr>
          <a:xfrm>
            <a:off x="4715154" y="3120203"/>
            <a:ext cx="2288263" cy="2092850"/>
          </a:xfrm>
          <a:prstGeom prst="rect">
            <a:avLst/>
          </a:prstGeom>
          <a:noFill/>
          <a:ln>
            <a:noFill/>
          </a:ln>
        </p:spPr>
        <p:txBody>
          <a:bodyPr spcFirstLastPara="1" wrap="square" lIns="91425" tIns="91425" rIns="91425" bIns="91425"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FFFFFF"/>
                </a:solidFill>
                <a:effectLst/>
                <a:uLnTx/>
                <a:uFillTx/>
                <a:latin typeface="Aptos"/>
                <a:ea typeface="+mn-ea"/>
                <a:cs typeface="Arial"/>
                <a:sym typeface="Arial"/>
              </a:rPr>
              <a:t>29 fewer CMSD </a:t>
            </a:r>
            <a:endParaRPr kumimoji="0" lang="en-US" sz="2800" b="0" i="0" u="none" strike="noStrike" kern="0" cap="none" spc="0" normalizeH="0" baseline="0" noProof="0">
              <a:ln>
                <a:noFill/>
              </a:ln>
              <a:solidFill>
                <a:srgbClr val="000000"/>
              </a:solidFill>
              <a:effectLst/>
              <a:uLnTx/>
              <a:uFillTx/>
              <a:latin typeface="Aptos"/>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a:ln>
                  <a:noFill/>
                </a:ln>
                <a:solidFill>
                  <a:srgbClr val="FFFFFF"/>
                </a:solidFill>
                <a:effectLst/>
                <a:uLnTx/>
                <a:uFillTx/>
                <a:latin typeface="Aptos"/>
                <a:ea typeface="+mn-ea"/>
                <a:cs typeface="Arial"/>
                <a:sym typeface="Arial"/>
              </a:rPr>
              <a:t>schools</a:t>
            </a:r>
            <a:endParaRPr kumimoji="0" lang="en-US" sz="2800" b="0" i="0" u="none" strike="noStrike" kern="0" cap="none" spc="0" normalizeH="0" baseline="0" noProof="0">
              <a:ln>
                <a:noFill/>
              </a:ln>
              <a:solidFill>
                <a:srgbClr val="000000"/>
              </a:solidFill>
              <a:effectLst/>
              <a:uLnTx/>
              <a:uFillTx/>
              <a:latin typeface="Aptos"/>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Pts val="2000"/>
              <a:buFontTx/>
              <a:buNone/>
              <a:tabLst/>
              <a:defRPr/>
            </a:pPr>
            <a:r>
              <a:rPr kumimoji="0" lang="en-US" sz="2000" b="1" i="0" u="none" strike="noStrike" kern="0" cap="none" spc="0" normalizeH="0" baseline="0" noProof="0">
                <a:ln>
                  <a:noFill/>
                </a:ln>
                <a:solidFill>
                  <a:srgbClr val="FFFFFF"/>
                </a:solidFill>
                <a:effectLst/>
                <a:uLnTx/>
                <a:uFillTx/>
                <a:latin typeface="Aptos"/>
                <a:ea typeface="+mn-ea"/>
                <a:cs typeface="Arial"/>
                <a:sym typeface="Arial"/>
              </a:rPr>
              <a:t>will operate next school year</a:t>
            </a:r>
            <a:endParaRPr kumimoji="0" lang="en-US" sz="1400" b="0" i="0" u="none" strike="noStrike" kern="0" cap="none" spc="0" normalizeH="0" baseline="0" noProof="0">
              <a:ln>
                <a:noFill/>
              </a:ln>
              <a:solidFill>
                <a:srgbClr val="000000"/>
              </a:solidFill>
              <a:effectLst/>
              <a:uLnTx/>
              <a:uFillTx/>
              <a:latin typeface="Aptos"/>
              <a:ea typeface="+mn-ea"/>
              <a:cs typeface="Arial"/>
              <a:sym typeface="Arial"/>
            </a:endParaRPr>
          </a:p>
        </p:txBody>
      </p:sp>
      <p:sp>
        <p:nvSpPr>
          <p:cNvPr id="9" name="Chevron 8">
            <a:extLst>
              <a:ext uri="{FF2B5EF4-FFF2-40B4-BE49-F238E27FC236}">
                <a16:creationId xmlns:a16="http://schemas.microsoft.com/office/drawing/2014/main" id="{8D962636-6B2E-E425-F1E8-AB3EB74D6C9B}"/>
              </a:ext>
            </a:extLst>
          </p:cNvPr>
          <p:cNvSpPr/>
          <p:nvPr/>
        </p:nvSpPr>
        <p:spPr>
          <a:xfrm>
            <a:off x="4389126" y="1343389"/>
            <a:ext cx="2993500" cy="5514611"/>
          </a:xfrm>
          <a:prstGeom prst="chevron">
            <a:avLst>
              <a:gd name="adj" fmla="val 21022"/>
            </a:avLst>
          </a:prstGeom>
          <a:solidFill>
            <a:schemeClr val="bg1">
              <a:lumMod val="85000"/>
            </a:schemeClr>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Google Shape;793;g2af92c2293d_0_1">
            <a:extLst>
              <a:ext uri="{FF2B5EF4-FFF2-40B4-BE49-F238E27FC236}">
                <a16:creationId xmlns:a16="http://schemas.microsoft.com/office/drawing/2014/main" id="{BD601BCA-7B0B-CC3E-4063-05F6162D1AAF}"/>
              </a:ext>
            </a:extLst>
          </p:cNvPr>
          <p:cNvSpPr txBox="1"/>
          <p:nvPr/>
        </p:nvSpPr>
        <p:spPr>
          <a:xfrm>
            <a:off x="4949733" y="3349268"/>
            <a:ext cx="2130289" cy="1477297"/>
          </a:xfrm>
          <a:prstGeom prst="rect">
            <a:avLst/>
          </a:prstGeom>
          <a:noFill/>
          <a:ln>
            <a:noFill/>
          </a:ln>
        </p:spPr>
        <p:txBody>
          <a:bodyPr spcFirstLastPara="1" wrap="square" lIns="91425" tIns="91425" rIns="91425" bIns="91425"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FFFF"/>
                </a:solidFill>
                <a:effectLst/>
                <a:uLnTx/>
                <a:uFillTx/>
                <a:latin typeface="Aptos"/>
                <a:ea typeface="+mn-ea"/>
                <a:cs typeface="Arial"/>
                <a:sym typeface="Arial"/>
              </a:rPr>
              <a:t>39 total</a:t>
            </a:r>
            <a:endParaRPr kumimoji="0" lang="en-US" sz="2800" b="0" i="0" u="none" strike="noStrike" kern="0" cap="none" spc="0" normalizeH="0" baseline="0" noProof="0" dirty="0">
              <a:ln>
                <a:noFill/>
              </a:ln>
              <a:solidFill>
                <a:srgbClr val="000000"/>
              </a:solidFill>
              <a:effectLst/>
              <a:uLnTx/>
              <a:uFillTx/>
              <a:latin typeface="Aptos"/>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FFFFFF"/>
                </a:solidFill>
                <a:effectLst/>
                <a:uLnTx/>
                <a:uFillTx/>
                <a:latin typeface="Aptos"/>
                <a:ea typeface="+mn-ea"/>
                <a:cs typeface="Arial"/>
                <a:sym typeface="Arial"/>
              </a:rPr>
              <a:t>mergers and moves</a:t>
            </a:r>
            <a:endParaRPr kumimoji="0" lang="en-US" sz="1400" b="0" i="0" u="none" strike="noStrike" kern="0" cap="none" spc="0" normalizeH="0" baseline="0" noProof="0" dirty="0">
              <a:ln>
                <a:noFill/>
              </a:ln>
              <a:solidFill>
                <a:srgbClr val="000000"/>
              </a:solidFill>
              <a:effectLst/>
              <a:uLnTx/>
              <a:uFillTx/>
              <a:latin typeface="Aptos"/>
              <a:ea typeface="+mn-ea"/>
              <a:cs typeface="Arial"/>
              <a:sym typeface="Arial"/>
            </a:endParaRPr>
          </a:p>
        </p:txBody>
      </p:sp>
      <p:pic>
        <p:nvPicPr>
          <p:cNvPr id="17" name="Picture 16">
            <a:extLst>
              <a:ext uri="{FF2B5EF4-FFF2-40B4-BE49-F238E27FC236}">
                <a16:creationId xmlns:a16="http://schemas.microsoft.com/office/drawing/2014/main" id="{D5C7C24B-82B9-73F4-D869-8F2B0332FC8D}"/>
              </a:ext>
            </a:extLst>
          </p:cNvPr>
          <p:cNvPicPr>
            <a:picLocks noChangeAspect="1"/>
          </p:cNvPicPr>
          <p:nvPr/>
        </p:nvPicPr>
        <p:blipFill>
          <a:blip r:embed="rId3">
            <a:biLevel thresh="50000"/>
          </a:blip>
          <a:stretch>
            <a:fillRect/>
          </a:stretch>
        </p:blipFill>
        <p:spPr>
          <a:xfrm>
            <a:off x="4811362" y="5291765"/>
            <a:ext cx="1152831" cy="1012241"/>
          </a:xfrm>
          <a:prstGeom prst="rect">
            <a:avLst/>
          </a:prstGeom>
        </p:spPr>
      </p:pic>
      <p:pic>
        <p:nvPicPr>
          <p:cNvPr id="18" name="Picture 17">
            <a:extLst>
              <a:ext uri="{FF2B5EF4-FFF2-40B4-BE49-F238E27FC236}">
                <a16:creationId xmlns:a16="http://schemas.microsoft.com/office/drawing/2014/main" id="{9A999BFB-B619-95FB-0C19-C813857B80D5}"/>
              </a:ext>
            </a:extLst>
          </p:cNvPr>
          <p:cNvPicPr>
            <a:picLocks noChangeAspect="1"/>
          </p:cNvPicPr>
          <p:nvPr/>
        </p:nvPicPr>
        <p:blipFill>
          <a:blip r:embed="rId4">
            <a:biLevel thresh="50000"/>
          </a:blip>
          <a:stretch>
            <a:fillRect/>
          </a:stretch>
        </p:blipFill>
        <p:spPr>
          <a:xfrm>
            <a:off x="5885876" y="5291763"/>
            <a:ext cx="893683" cy="915132"/>
          </a:xfrm>
          <a:prstGeom prst="rect">
            <a:avLst/>
          </a:prstGeom>
        </p:spPr>
      </p:pic>
      <p:sp>
        <p:nvSpPr>
          <p:cNvPr id="2" name="Google Shape;173;g38e449d452e_1_20">
            <a:extLst>
              <a:ext uri="{FF2B5EF4-FFF2-40B4-BE49-F238E27FC236}">
                <a16:creationId xmlns:a16="http://schemas.microsoft.com/office/drawing/2014/main" id="{9ECDA481-D968-EC9D-3D9A-5ECE4D185979}"/>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8" name="TextBox 7">
            <a:extLst>
              <a:ext uri="{FF2B5EF4-FFF2-40B4-BE49-F238E27FC236}">
                <a16:creationId xmlns:a16="http://schemas.microsoft.com/office/drawing/2014/main" id="{245300AD-7A44-11DA-C335-ADA436F37640}"/>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a:ea typeface="Calibri"/>
                <a:cs typeface="Calibri"/>
              </a:rPr>
              <a:t>For Today’s Discussion</a:t>
            </a:r>
          </a:p>
        </p:txBody>
      </p:sp>
    </p:spTree>
    <p:extLst>
      <p:ext uri="{BB962C8B-B14F-4D97-AF65-F5344CB8AC3E}">
        <p14:creationId xmlns:p14="http://schemas.microsoft.com/office/powerpoint/2010/main" val="280646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1">
          <a:extLst>
            <a:ext uri="{FF2B5EF4-FFF2-40B4-BE49-F238E27FC236}">
              <a16:creationId xmlns:a16="http://schemas.microsoft.com/office/drawing/2014/main" id="{4E9D0807-38BF-3E24-EDE0-FB59D7F9639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82965901-DA5B-4975-73F5-7B45202B2276}"/>
              </a:ext>
            </a:extLst>
          </p:cNvPr>
          <p:cNvPicPr>
            <a:picLocks noChangeAspect="1"/>
          </p:cNvPicPr>
          <p:nvPr/>
        </p:nvPicPr>
        <p:blipFill>
          <a:blip r:embed="rId4"/>
          <a:stretch>
            <a:fillRect/>
          </a:stretch>
        </p:blipFill>
        <p:spPr>
          <a:xfrm>
            <a:off x="0" y="1370747"/>
            <a:ext cx="8863584" cy="4684309"/>
          </a:xfrm>
          <a:prstGeom prst="rect">
            <a:avLst/>
          </a:prstGeom>
          <a:ln>
            <a:noFill/>
          </a:ln>
        </p:spPr>
      </p:pic>
      <p:sp>
        <p:nvSpPr>
          <p:cNvPr id="3" name="TextBox 2">
            <a:extLst>
              <a:ext uri="{FF2B5EF4-FFF2-40B4-BE49-F238E27FC236}">
                <a16:creationId xmlns:a16="http://schemas.microsoft.com/office/drawing/2014/main" id="{6D78ABCD-2754-EEBA-3E47-DCA001FA2340}"/>
              </a:ext>
            </a:extLst>
          </p:cNvPr>
          <p:cNvSpPr txBox="1"/>
          <p:nvPr/>
        </p:nvSpPr>
        <p:spPr>
          <a:xfrm>
            <a:off x="9067241" y="2005646"/>
            <a:ext cx="2966299" cy="328365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ptos"/>
                <a:ea typeface="+mn-ea"/>
                <a:cs typeface="Arial"/>
                <a:sym typeface="Arial"/>
              </a:rPr>
              <a:t>Our long-term goal is to keep every building at a condition score of 80 or higher.  </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ptos"/>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1" i="0" u="none" strike="noStrike" kern="0" cap="none" spc="0" normalizeH="0" baseline="0" noProof="0" dirty="0">
                <a:ln>
                  <a:noFill/>
                </a:ln>
                <a:solidFill>
                  <a:srgbClr val="000000"/>
                </a:solidFill>
                <a:effectLst/>
                <a:uLnTx/>
                <a:uFillTx/>
                <a:latin typeface="Aptos"/>
                <a:ea typeface="+mn-ea"/>
                <a:cs typeface="Arial"/>
                <a:sym typeface="Arial"/>
              </a:rPr>
              <a:t>Two thirds (66%) of our K-8 buildings are considered in “good” condition</a:t>
            </a:r>
            <a:r>
              <a:rPr kumimoji="0" lang="en-US" sz="1867" b="0" i="0" u="none" strike="noStrike" kern="0" cap="none" spc="0" normalizeH="0" baseline="0" noProof="0" dirty="0">
                <a:ln>
                  <a:noFill/>
                </a:ln>
                <a:solidFill>
                  <a:srgbClr val="000000"/>
                </a:solidFill>
                <a:effectLst/>
                <a:uLnTx/>
                <a:uFillTx/>
                <a:latin typeface="Aptos"/>
                <a:ea typeface="+mn-ea"/>
                <a:cs typeface="Arial"/>
                <a:sym typeface="Arial"/>
              </a:rPr>
              <a:t>, with building condition scores of at least 80.</a:t>
            </a:r>
            <a:r>
              <a:rPr kumimoji="0" lang="en-US" sz="1867" b="1" i="0" u="none" strike="noStrike" kern="0" cap="none" spc="0" normalizeH="0" baseline="0" noProof="0" dirty="0">
                <a:ln>
                  <a:noFill/>
                </a:ln>
                <a:solidFill>
                  <a:srgbClr val="000000"/>
                </a:solidFill>
                <a:effectLst/>
                <a:uLnTx/>
                <a:uFillTx/>
                <a:latin typeface="Aptos"/>
                <a:ea typeface="+mn-ea"/>
                <a:cs typeface="Arial"/>
                <a:sym typeface="Arial"/>
              </a:rPr>
              <a:t> </a:t>
            </a:r>
          </a:p>
        </p:txBody>
      </p:sp>
      <p:sp>
        <p:nvSpPr>
          <p:cNvPr id="8" name="TextBox 7">
            <a:extLst>
              <a:ext uri="{FF2B5EF4-FFF2-40B4-BE49-F238E27FC236}">
                <a16:creationId xmlns:a16="http://schemas.microsoft.com/office/drawing/2014/main" id="{E9304574-C5DF-956D-7AEF-315433B68B70}"/>
              </a:ext>
            </a:extLst>
          </p:cNvPr>
          <p:cNvSpPr txBox="1"/>
          <p:nvPr/>
        </p:nvSpPr>
        <p:spPr>
          <a:xfrm>
            <a:off x="490304" y="6089391"/>
            <a:ext cx="8089184" cy="77995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dirty="0">
                <a:ln>
                  <a:noFill/>
                </a:ln>
                <a:solidFill>
                  <a:srgbClr val="000000">
                    <a:lumMod val="49000"/>
                    <a:lumOff val="51000"/>
                  </a:srgbClr>
                </a:solidFill>
                <a:effectLst/>
                <a:uLnTx/>
                <a:uFillTx/>
                <a:latin typeface="Aptos"/>
                <a:ea typeface="+mn-ea"/>
                <a:cs typeface="Arial"/>
                <a:sym typeface="Arial"/>
              </a:rPr>
              <a:t>The building condition score reflects maintenance needs for the main systems, like A/C, plumbing, roofs, and windows. Lower scores mean more repairs are needed. These scores are a snapshot in time as of Spring 2025, except for (1) Gallagher and Clark (scores of 100 for the new buildings that opened August 2025), and (2) Marion Seltzer (score of 100 for the building that is in design). Schools operated out of leased spaces not owned by CMSD are not included. *Specialty schools are shown with an asterisk.  </a:t>
            </a:r>
          </a:p>
        </p:txBody>
      </p:sp>
      <p:grpSp>
        <p:nvGrpSpPr>
          <p:cNvPr id="5" name="Group 4">
            <a:extLst>
              <a:ext uri="{FF2B5EF4-FFF2-40B4-BE49-F238E27FC236}">
                <a16:creationId xmlns:a16="http://schemas.microsoft.com/office/drawing/2014/main" id="{CAAC33F7-1C48-D503-C8DB-FE02106EF79A}"/>
              </a:ext>
            </a:extLst>
          </p:cNvPr>
          <p:cNvGrpSpPr/>
          <p:nvPr/>
        </p:nvGrpSpPr>
        <p:grpSpPr>
          <a:xfrm>
            <a:off x="10187553" y="154982"/>
            <a:ext cx="1849465" cy="1098945"/>
            <a:chOff x="7640664" y="116236"/>
            <a:chExt cx="1387099" cy="824209"/>
          </a:xfrm>
        </p:grpSpPr>
        <p:sp>
          <p:nvSpPr>
            <p:cNvPr id="9" name="Rectangle 8">
              <a:extLst>
                <a:ext uri="{FF2B5EF4-FFF2-40B4-BE49-F238E27FC236}">
                  <a16:creationId xmlns:a16="http://schemas.microsoft.com/office/drawing/2014/main" id="{0465F210-5238-2456-1E18-61986C608DD0}"/>
                </a:ext>
              </a:extLst>
            </p:cNvPr>
            <p:cNvSpPr/>
            <p:nvPr/>
          </p:nvSpPr>
          <p:spPr>
            <a:xfrm>
              <a:off x="7640664" y="116236"/>
              <a:ext cx="1387099" cy="807969"/>
            </a:xfrm>
            <a:prstGeom prst="rect">
              <a:avLst/>
            </a:prstGeom>
            <a:solidFill>
              <a:srgbClr val="222F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 name="Google Shape;1067;p173" descr="A white logo with a black background&#10;&#10;AI-generated content may be incorrect.">
              <a:extLst>
                <a:ext uri="{FF2B5EF4-FFF2-40B4-BE49-F238E27FC236}">
                  <a16:creationId xmlns:a16="http://schemas.microsoft.com/office/drawing/2014/main" id="{9AB10ED3-B817-83D7-C798-21173BED5F3E}"/>
                </a:ext>
              </a:extLst>
            </p:cNvPr>
            <p:cNvPicPr preferRelativeResize="0"/>
            <p:nvPr/>
          </p:nvPicPr>
          <p:blipFill rotWithShape="1">
            <a:blip r:embed="rId5">
              <a:alphaModFix/>
            </a:blip>
            <a:srcRect/>
            <a:stretch/>
          </p:blipFill>
          <p:spPr>
            <a:xfrm>
              <a:off x="7813220" y="151592"/>
              <a:ext cx="1058021" cy="788853"/>
            </a:xfrm>
            <a:prstGeom prst="rect">
              <a:avLst/>
            </a:prstGeom>
            <a:noFill/>
            <a:ln>
              <a:noFill/>
            </a:ln>
          </p:spPr>
        </p:pic>
      </p:grpSp>
      <p:sp>
        <p:nvSpPr>
          <p:cNvPr id="11" name="Rectangle 10">
            <a:extLst>
              <a:ext uri="{FF2B5EF4-FFF2-40B4-BE49-F238E27FC236}">
                <a16:creationId xmlns:a16="http://schemas.microsoft.com/office/drawing/2014/main" id="{BA1B6805-5A93-9304-4CF4-43D0461144E7}"/>
              </a:ext>
            </a:extLst>
          </p:cNvPr>
          <p:cNvSpPr/>
          <p:nvPr/>
        </p:nvSpPr>
        <p:spPr>
          <a:xfrm>
            <a:off x="346926" y="5892807"/>
            <a:ext cx="2082327" cy="168685"/>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Northeast</a:t>
            </a:r>
          </a:p>
        </p:txBody>
      </p:sp>
      <p:sp>
        <p:nvSpPr>
          <p:cNvPr id="12" name="Rectangle 11">
            <a:extLst>
              <a:ext uri="{FF2B5EF4-FFF2-40B4-BE49-F238E27FC236}">
                <a16:creationId xmlns:a16="http://schemas.microsoft.com/office/drawing/2014/main" id="{E64A8E3F-161A-785F-C353-7C9AAC70EEE4}"/>
              </a:ext>
            </a:extLst>
          </p:cNvPr>
          <p:cNvSpPr/>
          <p:nvPr/>
        </p:nvSpPr>
        <p:spPr>
          <a:xfrm>
            <a:off x="2453639" y="5892807"/>
            <a:ext cx="1046951" cy="16868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East</a:t>
            </a:r>
          </a:p>
        </p:txBody>
      </p:sp>
      <p:sp>
        <p:nvSpPr>
          <p:cNvPr id="13" name="Rectangle 12">
            <a:extLst>
              <a:ext uri="{FF2B5EF4-FFF2-40B4-BE49-F238E27FC236}">
                <a16:creationId xmlns:a16="http://schemas.microsoft.com/office/drawing/2014/main" id="{87332B40-DC4A-B50E-72DB-3D45CD1F49BE}"/>
              </a:ext>
            </a:extLst>
          </p:cNvPr>
          <p:cNvSpPr/>
          <p:nvPr/>
        </p:nvSpPr>
        <p:spPr>
          <a:xfrm>
            <a:off x="3524975" y="5892807"/>
            <a:ext cx="1463040" cy="168685"/>
          </a:xfrm>
          <a:prstGeom prst="rect">
            <a:avLst/>
          </a:prstGeom>
          <a:solidFill>
            <a:srgbClr val="E971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Southeast</a:t>
            </a:r>
          </a:p>
        </p:txBody>
      </p:sp>
      <p:sp>
        <p:nvSpPr>
          <p:cNvPr id="14" name="Rectangle 13">
            <a:extLst>
              <a:ext uri="{FF2B5EF4-FFF2-40B4-BE49-F238E27FC236}">
                <a16:creationId xmlns:a16="http://schemas.microsoft.com/office/drawing/2014/main" id="{8C929C23-3D9C-3E30-9FFC-CE9BCD4DC5F6}"/>
              </a:ext>
            </a:extLst>
          </p:cNvPr>
          <p:cNvSpPr/>
          <p:nvPr/>
        </p:nvSpPr>
        <p:spPr>
          <a:xfrm>
            <a:off x="5012399" y="5892807"/>
            <a:ext cx="1706880" cy="168685"/>
          </a:xfrm>
          <a:prstGeom prst="rect">
            <a:avLst/>
          </a:prstGeom>
          <a:solidFill>
            <a:srgbClr val="FF43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Near West</a:t>
            </a:r>
          </a:p>
        </p:txBody>
      </p:sp>
      <p:sp>
        <p:nvSpPr>
          <p:cNvPr id="16" name="Rectangle 15">
            <a:extLst>
              <a:ext uri="{FF2B5EF4-FFF2-40B4-BE49-F238E27FC236}">
                <a16:creationId xmlns:a16="http://schemas.microsoft.com/office/drawing/2014/main" id="{54941962-88A7-7033-B5C3-5AAE9AB1E2D3}"/>
              </a:ext>
            </a:extLst>
          </p:cNvPr>
          <p:cNvSpPr/>
          <p:nvPr/>
        </p:nvSpPr>
        <p:spPr>
          <a:xfrm>
            <a:off x="6743663" y="5892807"/>
            <a:ext cx="731520" cy="168685"/>
          </a:xfrm>
          <a:prstGeom prst="rect">
            <a:avLst/>
          </a:prstGeom>
          <a:solidFill>
            <a:srgbClr val="FF66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West</a:t>
            </a:r>
          </a:p>
        </p:txBody>
      </p:sp>
      <p:sp>
        <p:nvSpPr>
          <p:cNvPr id="17" name="Rectangle 16">
            <a:extLst>
              <a:ext uri="{FF2B5EF4-FFF2-40B4-BE49-F238E27FC236}">
                <a16:creationId xmlns:a16="http://schemas.microsoft.com/office/drawing/2014/main" id="{1940652E-F576-37C5-A997-D9E7B6205572}"/>
              </a:ext>
            </a:extLst>
          </p:cNvPr>
          <p:cNvSpPr/>
          <p:nvPr/>
        </p:nvSpPr>
        <p:spPr>
          <a:xfrm>
            <a:off x="7499567" y="5892807"/>
            <a:ext cx="1243584" cy="168685"/>
          </a:xfrm>
          <a:prstGeom prst="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67" b="0" i="0" u="none" strike="noStrike" kern="0" cap="none" spc="0" normalizeH="0" baseline="0" noProof="0">
                <a:ln>
                  <a:noFill/>
                </a:ln>
                <a:solidFill>
                  <a:srgbClr val="FFFFFF"/>
                </a:solidFill>
                <a:effectLst/>
                <a:uLnTx/>
                <a:uFillTx/>
                <a:latin typeface="Aptos" panose="020B0004020202020204" pitchFamily="34" charset="0"/>
                <a:ea typeface="+mn-ea"/>
                <a:cs typeface="+mn-cs"/>
                <a:sym typeface="Arial"/>
              </a:rPr>
              <a:t>Southwest</a:t>
            </a:r>
          </a:p>
        </p:txBody>
      </p:sp>
      <p:sp>
        <p:nvSpPr>
          <p:cNvPr id="2" name="Google Shape;173;g38e449d452e_1_20">
            <a:extLst>
              <a:ext uri="{FF2B5EF4-FFF2-40B4-BE49-F238E27FC236}">
                <a16:creationId xmlns:a16="http://schemas.microsoft.com/office/drawing/2014/main" id="{B8152E9E-0561-42DA-BD7D-7F33C4F04D44}"/>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20</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229737C9-76C2-F970-C6DE-ED87C77E646F}"/>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PreK-8 Building Condition</a:t>
            </a:r>
          </a:p>
        </p:txBody>
      </p:sp>
    </p:spTree>
    <p:extLst>
      <p:ext uri="{BB962C8B-B14F-4D97-AF65-F5344CB8AC3E}">
        <p14:creationId xmlns:p14="http://schemas.microsoft.com/office/powerpoint/2010/main" val="417983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DE33F40A-6FCE-CCD9-E4C4-642E4C7BD5B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EB2562B-4255-CCA2-0602-E7B584D8B994}"/>
              </a:ext>
            </a:extLst>
          </p:cNvPr>
          <p:cNvSpPr txBox="1"/>
          <p:nvPr/>
        </p:nvSpPr>
        <p:spPr>
          <a:xfrm>
            <a:off x="7985211" y="2215642"/>
            <a:ext cx="3831453" cy="4185761"/>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a:ea typeface="+mn-ea"/>
                <a:cs typeface="+mn-cs"/>
              </a:rPr>
              <a:t>Our long-term goal is to keep every building at a condition score of 80 or higher.  </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pto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ptos"/>
                <a:ea typeface="+mn-ea"/>
                <a:cs typeface="+mn-cs"/>
              </a:rPr>
              <a:t>Just over half (53%) of CMSD-owned high school buildings are considered in “good” condition</a:t>
            </a:r>
            <a:r>
              <a:rPr kumimoji="0" lang="en-US" sz="2400" b="0" i="0" u="none" strike="noStrike" kern="1200" cap="none" spc="0" normalizeH="0" baseline="0" noProof="0" dirty="0">
                <a:ln>
                  <a:noFill/>
                </a:ln>
                <a:solidFill>
                  <a:srgbClr val="000000"/>
                </a:solidFill>
                <a:effectLst/>
                <a:uLnTx/>
                <a:uFillTx/>
                <a:latin typeface="Aptos"/>
                <a:ea typeface="+mn-ea"/>
                <a:cs typeface="+mn-cs"/>
              </a:rPr>
              <a:t>, with scores of at least 80.</a:t>
            </a:r>
            <a:r>
              <a:rPr kumimoji="0" lang="en-US" sz="2400" b="1" i="0" u="none" strike="noStrike" kern="1200" cap="none" spc="0" normalizeH="0" baseline="0" noProof="0" dirty="0">
                <a:ln>
                  <a:noFill/>
                </a:ln>
                <a:solidFill>
                  <a:srgbClr val="000000"/>
                </a:solidFill>
                <a:effectLst/>
                <a:uLnTx/>
                <a:uFillTx/>
                <a:latin typeface="Aptos"/>
                <a:ea typeface="+mn-ea"/>
                <a:cs typeface="+mn-cs"/>
              </a:rPr>
              <a:t> </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F53643E8-E8FA-A69E-8003-B747EAD41ABB}"/>
              </a:ext>
            </a:extLst>
          </p:cNvPr>
          <p:cNvSpPr txBox="1"/>
          <p:nvPr/>
        </p:nvSpPr>
        <p:spPr>
          <a:xfrm>
            <a:off x="226637" y="6116704"/>
            <a:ext cx="7584704" cy="779957"/>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000000">
                    <a:lumMod val="49000"/>
                    <a:lumOff val="51000"/>
                  </a:srgbClr>
                </a:solidFill>
                <a:effectLst/>
                <a:uLnTx/>
                <a:uFillTx/>
                <a:latin typeface="Aptos"/>
                <a:ea typeface="+mn-ea"/>
                <a:cs typeface="+mn-cs"/>
              </a:rPr>
              <a:t>The building condition score reflects maintenance needs for the </a:t>
            </a:r>
            <a:r>
              <a:rPr kumimoji="0" lang="en-US" sz="1067" b="0" i="0" u="none" strike="noStrike" kern="1200" cap="none" spc="0" normalizeH="0" baseline="0" noProof="0">
                <a:ln>
                  <a:noFill/>
                </a:ln>
                <a:solidFill>
                  <a:srgbClr val="828282"/>
                </a:solidFill>
                <a:effectLst/>
                <a:uLnTx/>
                <a:uFillTx/>
                <a:latin typeface="Aptos"/>
                <a:ea typeface="+mn-ea"/>
                <a:cs typeface="+mn-cs"/>
              </a:rPr>
              <a:t>main</a:t>
            </a:r>
            <a:r>
              <a:rPr kumimoji="0" lang="en-US" sz="1067" b="0" i="0" u="none" strike="noStrike" kern="1200" cap="none" spc="0" normalizeH="0" baseline="0" noProof="0">
                <a:ln>
                  <a:noFill/>
                </a:ln>
                <a:solidFill>
                  <a:srgbClr val="000000">
                    <a:lumMod val="49000"/>
                    <a:lumOff val="51000"/>
                  </a:srgbClr>
                </a:solidFill>
                <a:effectLst/>
                <a:uLnTx/>
                <a:uFillTx/>
                <a:latin typeface="Aptos"/>
                <a:ea typeface="+mn-ea"/>
                <a:cs typeface="+mn-cs"/>
              </a:rPr>
              <a:t> systems, like A/C, plumbing, roofs, and windows. Lower scores mean more repairs are needed. These scores are a snapshot in time as of Spring 2025, except for Lincoln-West, which has a score of 100 for the new building that is in design. </a:t>
            </a:r>
            <a:r>
              <a:rPr kumimoji="0" lang="en-US" sz="1067" b="0" i="0" u="none" strike="noStrike" kern="1200" cap="none" spc="0" normalizeH="0" baseline="0" noProof="0">
                <a:ln>
                  <a:noFill/>
                </a:ln>
                <a:solidFill>
                  <a:srgbClr val="828282"/>
                </a:solidFill>
                <a:effectLst/>
                <a:uLnTx/>
                <a:uFillTx/>
                <a:latin typeface="Aptos"/>
                <a:ea typeface="+mn-ea"/>
                <a:cs typeface="+mn-cs"/>
              </a:rPr>
              <a:t>Only high schools in CMSD-owned buildings have building condition scores. </a:t>
            </a:r>
          </a:p>
        </p:txBody>
      </p:sp>
      <p:grpSp>
        <p:nvGrpSpPr>
          <p:cNvPr id="3" name="Group 2">
            <a:extLst>
              <a:ext uri="{FF2B5EF4-FFF2-40B4-BE49-F238E27FC236}">
                <a16:creationId xmlns:a16="http://schemas.microsoft.com/office/drawing/2014/main" id="{71788AC3-E27E-D981-6D4D-0363BFC5C2EA}"/>
              </a:ext>
            </a:extLst>
          </p:cNvPr>
          <p:cNvGrpSpPr/>
          <p:nvPr/>
        </p:nvGrpSpPr>
        <p:grpSpPr>
          <a:xfrm>
            <a:off x="10187553" y="154982"/>
            <a:ext cx="1849465" cy="1098945"/>
            <a:chOff x="7640664" y="116236"/>
            <a:chExt cx="1387099" cy="824209"/>
          </a:xfrm>
        </p:grpSpPr>
        <p:sp>
          <p:nvSpPr>
            <p:cNvPr id="4" name="Rectangle 3">
              <a:extLst>
                <a:ext uri="{FF2B5EF4-FFF2-40B4-BE49-F238E27FC236}">
                  <a16:creationId xmlns:a16="http://schemas.microsoft.com/office/drawing/2014/main" id="{90940BC5-015A-5A64-A2D5-9DC6D5FEC8E7}"/>
                </a:ext>
              </a:extLst>
            </p:cNvPr>
            <p:cNvSpPr/>
            <p:nvPr/>
          </p:nvSpPr>
          <p:spPr>
            <a:xfrm>
              <a:off x="7640664" y="116236"/>
              <a:ext cx="1387099" cy="807969"/>
            </a:xfrm>
            <a:prstGeom prst="rect">
              <a:avLst/>
            </a:prstGeom>
            <a:solidFill>
              <a:srgbClr val="222F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8" name="Google Shape;1067;p173" descr="A white logo with a black background&#10;&#10;AI-generated content may be incorrect.">
              <a:extLst>
                <a:ext uri="{FF2B5EF4-FFF2-40B4-BE49-F238E27FC236}">
                  <a16:creationId xmlns:a16="http://schemas.microsoft.com/office/drawing/2014/main" id="{4CD5CA05-ECD8-160E-B217-A439244582AE}"/>
                </a:ext>
              </a:extLst>
            </p:cNvPr>
            <p:cNvPicPr preferRelativeResize="0"/>
            <p:nvPr/>
          </p:nvPicPr>
          <p:blipFill rotWithShape="1">
            <a:blip r:embed="rId3">
              <a:alphaModFix/>
            </a:blip>
            <a:srcRect/>
            <a:stretch/>
          </p:blipFill>
          <p:spPr>
            <a:xfrm>
              <a:off x="7813220" y="151592"/>
              <a:ext cx="1058021" cy="788853"/>
            </a:xfrm>
            <a:prstGeom prst="rect">
              <a:avLst/>
            </a:prstGeom>
            <a:noFill/>
            <a:ln>
              <a:noFill/>
            </a:ln>
          </p:spPr>
        </p:pic>
      </p:grpSp>
      <p:pic>
        <p:nvPicPr>
          <p:cNvPr id="10" name="Picture 9">
            <a:extLst>
              <a:ext uri="{FF2B5EF4-FFF2-40B4-BE49-F238E27FC236}">
                <a16:creationId xmlns:a16="http://schemas.microsoft.com/office/drawing/2014/main" id="{D23B0CA3-40A6-C04E-D6CE-AC583439A6A4}"/>
              </a:ext>
            </a:extLst>
          </p:cNvPr>
          <p:cNvPicPr>
            <a:picLocks noChangeAspect="1"/>
          </p:cNvPicPr>
          <p:nvPr/>
        </p:nvPicPr>
        <p:blipFill>
          <a:blip r:embed="rId4"/>
          <a:stretch>
            <a:fillRect/>
          </a:stretch>
        </p:blipFill>
        <p:spPr>
          <a:xfrm>
            <a:off x="541727" y="1409082"/>
            <a:ext cx="7095744" cy="4793372"/>
          </a:xfrm>
          <a:prstGeom prst="rect">
            <a:avLst/>
          </a:prstGeom>
          <a:ln>
            <a:noFill/>
          </a:ln>
        </p:spPr>
      </p:pic>
      <p:grpSp>
        <p:nvGrpSpPr>
          <p:cNvPr id="12" name="Group 11">
            <a:extLst>
              <a:ext uri="{FF2B5EF4-FFF2-40B4-BE49-F238E27FC236}">
                <a16:creationId xmlns:a16="http://schemas.microsoft.com/office/drawing/2014/main" id="{3AAF754F-79FE-2EC3-044E-247548610813}"/>
              </a:ext>
            </a:extLst>
          </p:cNvPr>
          <p:cNvGrpSpPr/>
          <p:nvPr/>
        </p:nvGrpSpPr>
        <p:grpSpPr>
          <a:xfrm>
            <a:off x="1209490" y="1673889"/>
            <a:ext cx="3901607" cy="276999"/>
            <a:chOff x="1643095" y="1292890"/>
            <a:chExt cx="2926205" cy="207749"/>
          </a:xfrm>
        </p:grpSpPr>
        <p:sp>
          <p:nvSpPr>
            <p:cNvPr id="14" name="Rectangle 13">
              <a:extLst>
                <a:ext uri="{FF2B5EF4-FFF2-40B4-BE49-F238E27FC236}">
                  <a16:creationId xmlns:a16="http://schemas.microsoft.com/office/drawing/2014/main" id="{65E0E4F8-CA48-FA39-6809-1BB881B7B564}"/>
                </a:ext>
              </a:extLst>
            </p:cNvPr>
            <p:cNvSpPr/>
            <p:nvPr/>
          </p:nvSpPr>
          <p:spPr>
            <a:xfrm>
              <a:off x="1643095" y="1367566"/>
              <a:ext cx="82296" cy="8229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72EBB69C-0D69-13C2-B7C2-DF0A89AA07CE}"/>
                </a:ext>
              </a:extLst>
            </p:cNvPr>
            <p:cNvSpPr/>
            <p:nvPr/>
          </p:nvSpPr>
          <p:spPr>
            <a:xfrm>
              <a:off x="3134727" y="1367566"/>
              <a:ext cx="82296" cy="82296"/>
            </a:xfrm>
            <a:prstGeom prst="rect">
              <a:avLst/>
            </a:prstGeom>
            <a:solidFill>
              <a:srgbClr val="FF43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A8EF27B4-1C50-CF05-A790-30E65099DEB0}"/>
                </a:ext>
              </a:extLst>
            </p:cNvPr>
            <p:cNvSpPr txBox="1"/>
            <p:nvPr/>
          </p:nvSpPr>
          <p:spPr>
            <a:xfrm>
              <a:off x="1712975" y="1292890"/>
              <a:ext cx="1377737"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East side high schools</a:t>
              </a:r>
            </a:p>
          </p:txBody>
        </p:sp>
        <p:sp>
          <p:nvSpPr>
            <p:cNvPr id="17" name="TextBox 16">
              <a:extLst>
                <a:ext uri="{FF2B5EF4-FFF2-40B4-BE49-F238E27FC236}">
                  <a16:creationId xmlns:a16="http://schemas.microsoft.com/office/drawing/2014/main" id="{5805DA9E-6435-A55F-7D0D-4ECD0A6C9391}"/>
                </a:ext>
              </a:extLst>
            </p:cNvPr>
            <p:cNvSpPr txBox="1"/>
            <p:nvPr/>
          </p:nvSpPr>
          <p:spPr>
            <a:xfrm>
              <a:off x="3191563" y="1292890"/>
              <a:ext cx="1377737" cy="20774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ptos" panose="020B0004020202020204" pitchFamily="34" charset="0"/>
                  <a:ea typeface="+mn-ea"/>
                  <a:cs typeface="+mn-cs"/>
                </a:rPr>
                <a:t>West side high schools</a:t>
              </a:r>
            </a:p>
          </p:txBody>
        </p:sp>
      </p:grpSp>
      <p:sp>
        <p:nvSpPr>
          <p:cNvPr id="2" name="Google Shape;173;g38e449d452e_1_20">
            <a:extLst>
              <a:ext uri="{FF2B5EF4-FFF2-40B4-BE49-F238E27FC236}">
                <a16:creationId xmlns:a16="http://schemas.microsoft.com/office/drawing/2014/main" id="{D5375202-D13B-6530-2207-AE801E8296C0}"/>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21</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719CA5F4-11E6-1E50-5D0D-D7ED314A3256}"/>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High School Building Condition</a:t>
            </a:r>
          </a:p>
        </p:txBody>
      </p:sp>
    </p:spTree>
    <p:extLst>
      <p:ext uri="{BB962C8B-B14F-4D97-AF65-F5344CB8AC3E}">
        <p14:creationId xmlns:p14="http://schemas.microsoft.com/office/powerpoint/2010/main" val="294965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 Placeholder 2">
            <a:extLst>
              <a:ext uri="{FF2B5EF4-FFF2-40B4-BE49-F238E27FC236}">
                <a16:creationId xmlns:a16="http://schemas.microsoft.com/office/drawing/2014/main" id="{C1CEF453-C32E-930E-164D-16C5F9A8E9BC}"/>
              </a:ext>
            </a:extLst>
          </p:cNvPr>
          <p:cNvGraphicFramePr/>
          <p:nvPr>
            <p:extLst>
              <p:ext uri="{D42A27DB-BD31-4B8C-83A1-F6EECF244321}">
                <p14:modId xmlns:p14="http://schemas.microsoft.com/office/powerpoint/2010/main" val="2467403331"/>
              </p:ext>
            </p:extLst>
          </p:nvPr>
        </p:nvGraphicFramePr>
        <p:xfrm>
          <a:off x="2176272" y="2262433"/>
          <a:ext cx="8155505" cy="4230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Google Shape;173;g38e449d452e_1_20">
            <a:extLst>
              <a:ext uri="{FF2B5EF4-FFF2-40B4-BE49-F238E27FC236}">
                <a16:creationId xmlns:a16="http://schemas.microsoft.com/office/drawing/2014/main" id="{B58FE001-8ABC-A6B7-3BB4-21E56F822E9E}"/>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22</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AD8C3C5C-3C1A-3EB0-8518-150825B83B78}"/>
              </a:ext>
            </a:extLst>
          </p:cNvPr>
          <p:cNvSpPr txBox="1"/>
          <p:nvPr/>
        </p:nvSpPr>
        <p:spPr>
          <a:xfrm>
            <a:off x="1490976" y="1601758"/>
            <a:ext cx="7848302" cy="400110"/>
          </a:xfrm>
          <a:prstGeom prst="rect">
            <a:avLst/>
          </a:prstGeom>
          <a:noFill/>
        </p:spPr>
        <p:txBody>
          <a:bodyPr wrap="none" rtlCol="0">
            <a:spAutoFit/>
          </a:bodyPr>
          <a:lstStyle/>
          <a:p>
            <a:pPr lvl="0">
              <a:lnSpc>
                <a:spcPct val="100000"/>
              </a:lnSpc>
            </a:pPr>
            <a:r>
              <a:rPr lang="en-US" sz="2000" dirty="0">
                <a:latin typeface="Aptos" panose="020B0004020202020204" pitchFamily="34" charset="0"/>
                <a:ea typeface="Calibri" panose="020F0502020204030204" pitchFamily="34" charset="0"/>
                <a:cs typeface="Calibri" panose="020F0502020204030204" pitchFamily="34" charset="0"/>
              </a:rPr>
              <a:t>Properties could be organized into distinct categories for disposition: </a:t>
            </a:r>
          </a:p>
        </p:txBody>
      </p:sp>
      <p:sp>
        <p:nvSpPr>
          <p:cNvPr id="5" name="TextBox 4">
            <a:extLst>
              <a:ext uri="{FF2B5EF4-FFF2-40B4-BE49-F238E27FC236}">
                <a16:creationId xmlns:a16="http://schemas.microsoft.com/office/drawing/2014/main" id="{4C1C168A-4433-DDA4-8044-8E8939FED6E2}"/>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Legal </a:t>
            </a:r>
            <a:r>
              <a:rPr kumimoji="0" lang="en-US" sz="2800" b="1" i="0" u="none" strike="noStrike" kern="1200" cap="none" spc="0" normalizeH="0" baseline="0" noProof="0" dirty="0" err="1">
                <a:ln>
                  <a:noFill/>
                </a:ln>
                <a:solidFill>
                  <a:prstClr val="white"/>
                </a:solidFill>
                <a:effectLst/>
                <a:uLnTx/>
                <a:uFillTx/>
                <a:latin typeface="Aptos"/>
                <a:ea typeface="Calibri"/>
                <a:cs typeface="Calibri"/>
              </a:rPr>
              <a:t>parame</a:t>
            </a:r>
            <a:r>
              <a:rPr lang="en-US" sz="2800" b="1" dirty="0" err="1">
                <a:solidFill>
                  <a:prstClr val="white"/>
                </a:solidFill>
                <a:latin typeface="Aptos"/>
                <a:ea typeface="Calibri"/>
                <a:cs typeface="Calibri"/>
              </a:rPr>
              <a:t>ters</a:t>
            </a:r>
            <a:r>
              <a:rPr lang="en-US" sz="2800" b="1" dirty="0">
                <a:solidFill>
                  <a:prstClr val="white"/>
                </a:solidFill>
                <a:latin typeface="Aptos"/>
                <a:ea typeface="Calibri"/>
                <a:cs typeface="Calibri"/>
              </a:rPr>
              <a:t> dictate the options we can explore</a:t>
            </a:r>
            <a:endParaRPr kumimoji="0" lang="en-US" sz="2800" b="1" i="0" u="none" strike="noStrike" kern="1200" cap="none" spc="0" normalizeH="0" baseline="0" noProof="0" dirty="0">
              <a:ln>
                <a:noFill/>
              </a:ln>
              <a:solidFill>
                <a:prstClr val="white"/>
              </a:solidFill>
              <a:effectLst/>
              <a:uLnTx/>
              <a:uFillTx/>
              <a:latin typeface="Aptos"/>
              <a:ea typeface="Calibri"/>
              <a:cs typeface="Calibri"/>
            </a:endParaRPr>
          </a:p>
        </p:txBody>
      </p:sp>
    </p:spTree>
    <p:extLst>
      <p:ext uri="{BB962C8B-B14F-4D97-AF65-F5344CB8AC3E}">
        <p14:creationId xmlns:p14="http://schemas.microsoft.com/office/powerpoint/2010/main" val="2952559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39A1FF6-3B39-DF51-9B4A-17A9024631C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A94CC03-FFA7-C7D1-0C5A-96862624FB1A}"/>
              </a:ext>
            </a:extLst>
          </p:cNvPr>
          <p:cNvSpPr txBox="1"/>
          <p:nvPr/>
        </p:nvSpPr>
        <p:spPr>
          <a:xfrm>
            <a:off x="602672" y="2014356"/>
            <a:ext cx="5759337"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buNone/>
            </a:pPr>
            <a:r>
              <a:rPr lang="en-US" sz="2400" b="1" dirty="0"/>
              <a:t>The District requires the use of district property that will become available in June 2026 for the following purposes</a:t>
            </a:r>
            <a:r>
              <a:rPr lang="en-US" sz="2400" dirty="0"/>
              <a:t>:</a:t>
            </a:r>
          </a:p>
          <a:p>
            <a:pPr marL="342900" indent="-342900">
              <a:spcBef>
                <a:spcPts val="600"/>
              </a:spcBef>
              <a:spcAft>
                <a:spcPts val="600"/>
              </a:spcAft>
              <a:buFont typeface="Arial" panose="05000000000000000000" pitchFamily="2" charset="2"/>
              <a:buChar char="•"/>
            </a:pPr>
            <a:r>
              <a:rPr lang="en-US" sz="2000" dirty="0"/>
              <a:t>Continued district functions, including possible use as a temporary swing site during construction projects</a:t>
            </a:r>
          </a:p>
          <a:p>
            <a:pPr marL="285750" indent="-285750">
              <a:spcBef>
                <a:spcPts val="600"/>
              </a:spcBef>
              <a:spcAft>
                <a:spcPts val="600"/>
              </a:spcAft>
              <a:buFont typeface="Arial" panose="05000000000000000000" pitchFamily="2" charset="2"/>
              <a:buChar char="•"/>
            </a:pPr>
            <a:r>
              <a:rPr lang="en-US" sz="2000" dirty="0"/>
              <a:t>Additionally, these properties may be evaluated for sale-leaseback opportunities</a:t>
            </a:r>
          </a:p>
          <a:p>
            <a:pPr>
              <a:spcBef>
                <a:spcPts val="600"/>
              </a:spcBef>
              <a:spcAft>
                <a:spcPts val="600"/>
              </a:spcAft>
              <a:buNone/>
            </a:pPr>
            <a:endParaRPr lang="en-US" sz="2000" b="1" dirty="0"/>
          </a:p>
          <a:p>
            <a:pPr>
              <a:spcBef>
                <a:spcPts val="600"/>
              </a:spcBef>
              <a:spcAft>
                <a:spcPts val="600"/>
              </a:spcAft>
              <a:buNone/>
            </a:pPr>
            <a:endParaRPr lang="en-US" sz="2400" b="1" dirty="0">
              <a:cs typeface="Arial"/>
            </a:endParaRPr>
          </a:p>
        </p:txBody>
      </p:sp>
      <p:sp>
        <p:nvSpPr>
          <p:cNvPr id="3" name="Rectangle 2">
            <a:extLst>
              <a:ext uri="{FF2B5EF4-FFF2-40B4-BE49-F238E27FC236}">
                <a16:creationId xmlns:a16="http://schemas.microsoft.com/office/drawing/2014/main" id="{ED48DCBA-759E-6489-B3E7-17035B9FF614}"/>
              </a:ext>
            </a:extLst>
          </p:cNvPr>
          <p:cNvSpPr/>
          <p:nvPr/>
        </p:nvSpPr>
        <p:spPr>
          <a:xfrm>
            <a:off x="7048787" y="1346843"/>
            <a:ext cx="5135807" cy="5509534"/>
          </a:xfrm>
          <a:prstGeom prst="rect">
            <a:avLst/>
          </a:prstGeom>
          <a:solidFill>
            <a:srgbClr val="FCE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F4F1694-3A57-A304-7FCC-402CA6A428AD}"/>
              </a:ext>
            </a:extLst>
          </p:cNvPr>
          <p:cNvSpPr txBox="1"/>
          <p:nvPr/>
        </p:nvSpPr>
        <p:spPr>
          <a:xfrm>
            <a:off x="7733320" y="2135150"/>
            <a:ext cx="422531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400" b="1" dirty="0"/>
              <a:t>This process is recommended for the following buildings:</a:t>
            </a:r>
            <a:endParaRPr lang="en-US" sz="2400" dirty="0"/>
          </a:p>
          <a:p>
            <a:pPr marL="285750" indent="-285750">
              <a:spcBef>
                <a:spcPts val="600"/>
              </a:spcBef>
              <a:spcAft>
                <a:spcPts val="600"/>
              </a:spcAft>
              <a:buFont typeface="Wingdings,Sans-Serif"/>
              <a:buChar char="q"/>
            </a:pPr>
            <a:r>
              <a:rPr lang="en-US" sz="2000" dirty="0"/>
              <a:t>Euclid Park (OFCC)</a:t>
            </a:r>
          </a:p>
          <a:p>
            <a:pPr marL="285750" indent="-285750">
              <a:spcBef>
                <a:spcPts val="600"/>
              </a:spcBef>
              <a:spcAft>
                <a:spcPts val="600"/>
              </a:spcAft>
              <a:buFont typeface="Wingdings,Sans-Serif"/>
              <a:buChar char="q"/>
            </a:pPr>
            <a:r>
              <a:rPr lang="en-US" sz="2000"/>
              <a:t>Mary B. Martin (OFCC)</a:t>
            </a:r>
          </a:p>
          <a:p>
            <a:pPr marL="285750" indent="-285750">
              <a:spcBef>
                <a:spcPts val="600"/>
              </a:spcBef>
              <a:spcAft>
                <a:spcPts val="600"/>
              </a:spcAft>
              <a:buFont typeface="Wingdings,Sans-Serif"/>
              <a:buChar char="q"/>
            </a:pPr>
            <a:r>
              <a:rPr lang="en-US" sz="2000" dirty="0"/>
              <a:t>Health Careers</a:t>
            </a:r>
          </a:p>
        </p:txBody>
      </p:sp>
      <p:sp>
        <p:nvSpPr>
          <p:cNvPr id="5" name="Google Shape;173;g38e449d452e_1_20">
            <a:extLst>
              <a:ext uri="{FF2B5EF4-FFF2-40B4-BE49-F238E27FC236}">
                <a16:creationId xmlns:a16="http://schemas.microsoft.com/office/drawing/2014/main" id="{A94506C0-3828-A135-DB1E-D078EBDACA35}"/>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23</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2DA1EA9D-4244-32CF-39F8-1E30771E4D3F}"/>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School </a:t>
            </a:r>
            <a:r>
              <a:rPr kumimoji="0" lang="en-US" sz="2800" b="1" i="0" u="none" strike="noStrike" kern="1200" cap="none" spc="0" normalizeH="0" baseline="0" noProof="0">
                <a:ln>
                  <a:noFill/>
                </a:ln>
                <a:solidFill>
                  <a:prstClr val="white"/>
                </a:solidFill>
                <a:effectLst/>
                <a:uLnTx/>
                <a:uFillTx/>
                <a:latin typeface="Aptos"/>
                <a:ea typeface="Calibri"/>
                <a:cs typeface="Calibri"/>
              </a:rPr>
              <a:t>District </a:t>
            </a:r>
            <a:r>
              <a:rPr lang="en-US" sz="2800" b="1">
                <a:solidFill>
                  <a:prstClr val="white"/>
                </a:solidFill>
                <a:latin typeface="Aptos"/>
                <a:ea typeface="Calibri"/>
                <a:cs typeface="Calibri"/>
              </a:rPr>
              <a:t>U</a:t>
            </a:r>
            <a:r>
              <a:rPr kumimoji="0" lang="en-US" sz="2800" b="1" i="0" u="none" strike="noStrike" kern="1200" cap="none" spc="0" normalizeH="0" baseline="0" noProof="0">
                <a:ln>
                  <a:noFill/>
                </a:ln>
                <a:solidFill>
                  <a:prstClr val="white"/>
                </a:solidFill>
                <a:effectLst/>
                <a:uLnTx/>
                <a:uFillTx/>
                <a:latin typeface="Aptos"/>
                <a:ea typeface="Calibri"/>
                <a:cs typeface="Calibri"/>
              </a:rPr>
              <a:t>se</a:t>
            </a:r>
            <a:endParaRPr kumimoji="0" lang="en-US" sz="2800" b="1" i="0" u="none" strike="noStrike" kern="1200" cap="none" spc="0" normalizeH="0" baseline="0" noProof="0" dirty="0">
              <a:ln>
                <a:noFill/>
              </a:ln>
              <a:solidFill>
                <a:prstClr val="white"/>
              </a:solidFill>
              <a:effectLst/>
              <a:uLnTx/>
              <a:uFillTx/>
              <a:latin typeface="Aptos"/>
              <a:ea typeface="Calibri"/>
              <a:cs typeface="Calibri"/>
            </a:endParaRPr>
          </a:p>
        </p:txBody>
      </p:sp>
    </p:spTree>
    <p:extLst>
      <p:ext uri="{BB962C8B-B14F-4D97-AF65-F5344CB8AC3E}">
        <p14:creationId xmlns:p14="http://schemas.microsoft.com/office/powerpoint/2010/main" val="2914387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9186551-C64A-2422-F336-57CD584F34B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FF66756-22B0-5B51-F311-1FFD945A09B4}"/>
              </a:ext>
            </a:extLst>
          </p:cNvPr>
          <p:cNvSpPr txBox="1"/>
          <p:nvPr/>
        </p:nvSpPr>
        <p:spPr>
          <a:xfrm>
            <a:off x="659853" y="1770655"/>
            <a:ext cx="5312322" cy="431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600"/>
              </a:spcBef>
              <a:spcAft>
                <a:spcPts val="600"/>
              </a:spcAft>
            </a:pPr>
            <a:endParaRPr lang="en-US" sz="1400" dirty="0"/>
          </a:p>
          <a:p>
            <a:pPr marL="285750" indent="-285750">
              <a:lnSpc>
                <a:spcPct val="90000"/>
              </a:lnSpc>
              <a:spcBef>
                <a:spcPts val="600"/>
              </a:spcBef>
              <a:spcAft>
                <a:spcPts val="600"/>
              </a:spcAft>
              <a:buFont typeface="Arial,Sans-Serif"/>
              <a:buChar char="•"/>
            </a:pPr>
            <a:r>
              <a:rPr lang="en-US" sz="2000" dirty="0"/>
              <a:t>Securing properties via land swap with the City will ensure that the district obtains parcels contiguous to or near existing school properties</a:t>
            </a:r>
          </a:p>
          <a:p>
            <a:pPr marL="285750" indent="-285750">
              <a:lnSpc>
                <a:spcPct val="90000"/>
              </a:lnSpc>
              <a:spcBef>
                <a:spcPts val="600"/>
              </a:spcBef>
              <a:spcAft>
                <a:spcPts val="600"/>
              </a:spcAft>
              <a:buFont typeface="Arial,Sans-Serif"/>
              <a:buChar char="•"/>
            </a:pPr>
            <a:r>
              <a:rPr lang="en-US" sz="2000" dirty="0"/>
              <a:t>Enhancements could include increased green space, learning gardens, playing fields, and additional parking, supporting and enriching educational programs for the remaining school properties</a:t>
            </a:r>
          </a:p>
          <a:p>
            <a:pPr marL="285750" indent="-285750">
              <a:lnSpc>
                <a:spcPct val="90000"/>
              </a:lnSpc>
              <a:spcBef>
                <a:spcPts val="600"/>
              </a:spcBef>
              <a:spcAft>
                <a:spcPts val="600"/>
              </a:spcAft>
              <a:buFont typeface="Arial,Sans-Serif"/>
              <a:buChar char="•"/>
            </a:pPr>
            <a:r>
              <a:rPr lang="en-US" sz="2000" dirty="0"/>
              <a:t>Swaps are mutually beneficial as they enable reuse for the public good </a:t>
            </a:r>
            <a:endParaRPr lang="en-US" dirty="0"/>
          </a:p>
          <a:p>
            <a:pPr>
              <a:spcBef>
                <a:spcPts val="600"/>
              </a:spcBef>
              <a:spcAft>
                <a:spcPts val="600"/>
              </a:spcAft>
              <a:buNone/>
            </a:pPr>
            <a:endParaRPr lang="en-US" sz="2400" b="1" dirty="0">
              <a:cs typeface="Arial"/>
            </a:endParaRPr>
          </a:p>
        </p:txBody>
      </p:sp>
      <p:sp>
        <p:nvSpPr>
          <p:cNvPr id="3" name="Rectangle 2">
            <a:extLst>
              <a:ext uri="{FF2B5EF4-FFF2-40B4-BE49-F238E27FC236}">
                <a16:creationId xmlns:a16="http://schemas.microsoft.com/office/drawing/2014/main" id="{7D0AEA06-938E-C67F-30B0-1642B325168E}"/>
              </a:ext>
            </a:extLst>
          </p:cNvPr>
          <p:cNvSpPr/>
          <p:nvPr/>
        </p:nvSpPr>
        <p:spPr>
          <a:xfrm>
            <a:off x="6717268" y="1336970"/>
            <a:ext cx="5472274" cy="5516808"/>
          </a:xfrm>
          <a:prstGeom prst="rect">
            <a:avLst/>
          </a:prstGeom>
          <a:solidFill>
            <a:srgbClr val="FCE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710DA37-06BD-0166-5FA4-18D075CBB3B7}"/>
              </a:ext>
            </a:extLst>
          </p:cNvPr>
          <p:cNvSpPr txBox="1"/>
          <p:nvPr/>
        </p:nvSpPr>
        <p:spPr>
          <a:xfrm>
            <a:off x="7065333" y="1447371"/>
            <a:ext cx="4779500"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sz="2000" b="1" dirty="0"/>
              <a:t>This process is recommended for the following properties:</a:t>
            </a:r>
            <a:endParaRPr lang="en-US" sz="2000" dirty="0"/>
          </a:p>
          <a:p>
            <a:pPr marL="342900" indent="-342900">
              <a:spcBef>
                <a:spcPts val="600"/>
              </a:spcBef>
              <a:spcAft>
                <a:spcPts val="600"/>
              </a:spcAft>
              <a:buFont typeface="Wingdings,Sans-Serif"/>
              <a:buChar char="q"/>
            </a:pPr>
            <a:r>
              <a:rPr lang="en-US" dirty="0"/>
              <a:t>Alfred A. Benesch</a:t>
            </a:r>
          </a:p>
          <a:p>
            <a:pPr marL="342900" indent="-342900">
              <a:spcBef>
                <a:spcPts val="600"/>
              </a:spcBef>
              <a:spcAft>
                <a:spcPts val="600"/>
              </a:spcAft>
              <a:buFont typeface="Wingdings,Sans-Serif"/>
              <a:buChar char="q"/>
            </a:pPr>
            <a:r>
              <a:rPr lang="en-US" dirty="0"/>
              <a:t>Bolton</a:t>
            </a:r>
          </a:p>
          <a:p>
            <a:pPr marL="342900" indent="-342900">
              <a:spcBef>
                <a:spcPts val="600"/>
              </a:spcBef>
              <a:spcAft>
                <a:spcPts val="600"/>
              </a:spcAft>
              <a:buFont typeface="Wingdings,Sans-Serif"/>
              <a:buChar char="q"/>
            </a:pPr>
            <a:r>
              <a:rPr lang="en-US" dirty="0"/>
              <a:t>Brooklawn (New Tech West)</a:t>
            </a:r>
          </a:p>
          <a:p>
            <a:pPr marL="342900" indent="-342900">
              <a:spcBef>
                <a:spcPts val="600"/>
              </a:spcBef>
              <a:spcAft>
                <a:spcPts val="600"/>
              </a:spcAft>
              <a:buFont typeface="Wingdings,Sans-Serif"/>
              <a:buChar char="q"/>
            </a:pPr>
            <a:r>
              <a:rPr lang="en-US" dirty="0"/>
              <a:t>Dike</a:t>
            </a:r>
          </a:p>
          <a:p>
            <a:pPr marL="342900" indent="-342900">
              <a:spcBef>
                <a:spcPts val="600"/>
              </a:spcBef>
              <a:spcAft>
                <a:spcPts val="600"/>
              </a:spcAft>
              <a:buFont typeface="Wingdings,Sans-Serif"/>
              <a:buChar char="q"/>
            </a:pPr>
            <a:r>
              <a:rPr lang="en-US"/>
              <a:t>Kenneth Clement BLA</a:t>
            </a:r>
          </a:p>
          <a:p>
            <a:pPr marL="342900" indent="-342900">
              <a:spcBef>
                <a:spcPts val="600"/>
              </a:spcBef>
              <a:spcAft>
                <a:spcPts val="600"/>
              </a:spcAft>
              <a:buFont typeface="Wingdings,Sans-Serif"/>
              <a:buChar char="q"/>
            </a:pPr>
            <a:r>
              <a:rPr lang="en-US" dirty="0"/>
              <a:t>Mary Church Terrell</a:t>
            </a:r>
          </a:p>
          <a:p>
            <a:pPr marL="342900" indent="-342900">
              <a:spcBef>
                <a:spcPts val="600"/>
              </a:spcBef>
              <a:spcAft>
                <a:spcPts val="600"/>
              </a:spcAft>
              <a:buFont typeface="Wingdings,Sans-Serif"/>
              <a:buChar char="q"/>
            </a:pPr>
            <a:r>
              <a:rPr lang="en-US" dirty="0"/>
              <a:t>Michael R. White</a:t>
            </a:r>
          </a:p>
          <a:p>
            <a:pPr marL="342900" indent="-342900">
              <a:spcBef>
                <a:spcPts val="600"/>
              </a:spcBef>
              <a:spcAft>
                <a:spcPts val="600"/>
              </a:spcAft>
              <a:buFont typeface="Wingdings,Sans-Serif"/>
              <a:buChar char="q"/>
            </a:pPr>
            <a:r>
              <a:rPr lang="en-US" dirty="0"/>
              <a:t>Newton D. Baker</a:t>
            </a:r>
          </a:p>
          <a:p>
            <a:pPr marL="342900" indent="-342900">
              <a:spcBef>
                <a:spcPts val="600"/>
              </a:spcBef>
              <a:spcAft>
                <a:spcPts val="600"/>
              </a:spcAft>
              <a:buFont typeface="Wingdings,Sans-Serif"/>
              <a:buChar char="q"/>
            </a:pPr>
            <a:r>
              <a:rPr lang="en-US" dirty="0"/>
              <a:t>Tremont</a:t>
            </a:r>
          </a:p>
          <a:p>
            <a:pPr marL="342900" indent="-342900">
              <a:spcBef>
                <a:spcPts val="600"/>
              </a:spcBef>
              <a:spcAft>
                <a:spcPts val="600"/>
              </a:spcAft>
              <a:buFont typeface="Wingdings,Sans-Serif"/>
              <a:buChar char="q"/>
            </a:pPr>
            <a:r>
              <a:rPr lang="en-US" dirty="0"/>
              <a:t>Valley View BLA</a:t>
            </a:r>
          </a:p>
          <a:p>
            <a:pPr marL="342900" indent="-342900">
              <a:spcBef>
                <a:spcPts val="600"/>
              </a:spcBef>
              <a:spcAft>
                <a:spcPts val="600"/>
              </a:spcAft>
              <a:buFont typeface="Wingdings,Sans-Serif"/>
              <a:buChar char="q"/>
            </a:pPr>
            <a:r>
              <a:rPr lang="en-US" dirty="0"/>
              <a:t>Walton</a:t>
            </a:r>
          </a:p>
        </p:txBody>
      </p:sp>
      <p:sp>
        <p:nvSpPr>
          <p:cNvPr id="5" name="Google Shape;173;g38e449d452e_1_20">
            <a:extLst>
              <a:ext uri="{FF2B5EF4-FFF2-40B4-BE49-F238E27FC236}">
                <a16:creationId xmlns:a16="http://schemas.microsoft.com/office/drawing/2014/main" id="{932CD4B6-5E36-3B43-266D-8C6C0FC4E0D2}"/>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24</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8" name="TextBox 7">
            <a:extLst>
              <a:ext uri="{FF2B5EF4-FFF2-40B4-BE49-F238E27FC236}">
                <a16:creationId xmlns:a16="http://schemas.microsoft.com/office/drawing/2014/main" id="{CCB6FE59-9696-2B29-961F-640A5BD4E111}"/>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Land Swap/Exchange of Real Estate (ORC 3313.40)</a:t>
            </a:r>
          </a:p>
        </p:txBody>
      </p:sp>
    </p:spTree>
    <p:extLst>
      <p:ext uri="{BB962C8B-B14F-4D97-AF65-F5344CB8AC3E}">
        <p14:creationId xmlns:p14="http://schemas.microsoft.com/office/powerpoint/2010/main" val="1661555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2CF1820-B270-C900-D803-847DF133A5E5}"/>
            </a:ext>
          </a:extLst>
        </p:cNvPr>
        <p:cNvGrpSpPr/>
        <p:nvPr/>
      </p:nvGrpSpPr>
      <p:grpSpPr>
        <a:xfrm>
          <a:off x="0" y="0"/>
          <a:ext cx="0" cy="0"/>
          <a:chOff x="0" y="0"/>
          <a:chExt cx="0" cy="0"/>
        </a:xfrm>
      </p:grpSpPr>
      <p:sp>
        <p:nvSpPr>
          <p:cNvPr id="5" name="Google Shape;173;g38e449d452e_1_20">
            <a:extLst>
              <a:ext uri="{FF2B5EF4-FFF2-40B4-BE49-F238E27FC236}">
                <a16:creationId xmlns:a16="http://schemas.microsoft.com/office/drawing/2014/main" id="{9B37F4BB-F537-CD9D-AA98-BC5C7A49C37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25</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8" name="TextBox 7">
            <a:extLst>
              <a:ext uri="{FF2B5EF4-FFF2-40B4-BE49-F238E27FC236}">
                <a16:creationId xmlns:a16="http://schemas.microsoft.com/office/drawing/2014/main" id="{7F1DECEF-F27A-BC07-C903-A35E2D5B8E22}"/>
              </a:ext>
            </a:extLst>
          </p:cNvPr>
          <p:cNvSpPr txBox="1"/>
          <p:nvPr/>
        </p:nvSpPr>
        <p:spPr>
          <a:xfrm>
            <a:off x="388795" y="236209"/>
            <a:ext cx="1005266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defTabSz="457200">
              <a:defRPr/>
            </a:pPr>
            <a:r>
              <a:rPr lang="en-US" sz="2800" b="1">
                <a:solidFill>
                  <a:schemeClr val="bg1"/>
                </a:solidFill>
                <a:latin typeface="Aptos" panose="020B0004020202020204" pitchFamily="34" charset="0"/>
              </a:rPr>
              <a:t>Land swaps provide an opportunity to meet CMSD, City and Community needs</a:t>
            </a:r>
            <a:endParaRPr kumimoji="0" lang="en-US" sz="2800" b="1" i="0" u="none" strike="noStrike" kern="1200" cap="none" spc="0" normalizeH="0" baseline="0" noProof="0">
              <a:ln>
                <a:noFill/>
              </a:ln>
              <a:solidFill>
                <a:prstClr val="white"/>
              </a:solidFill>
              <a:effectLst/>
              <a:uLnTx/>
              <a:uFillTx/>
              <a:latin typeface="Aptos"/>
              <a:ea typeface="Calibri"/>
              <a:cs typeface="Calibri"/>
            </a:endParaRPr>
          </a:p>
        </p:txBody>
      </p:sp>
      <p:sp>
        <p:nvSpPr>
          <p:cNvPr id="3" name="Rectangle 2">
            <a:extLst>
              <a:ext uri="{FF2B5EF4-FFF2-40B4-BE49-F238E27FC236}">
                <a16:creationId xmlns:a16="http://schemas.microsoft.com/office/drawing/2014/main" id="{113EC302-D34E-D6A7-D138-5E6953FF8F3A}"/>
              </a:ext>
            </a:extLst>
          </p:cNvPr>
          <p:cNvSpPr/>
          <p:nvPr/>
        </p:nvSpPr>
        <p:spPr>
          <a:xfrm>
            <a:off x="3923" y="1335818"/>
            <a:ext cx="6338902" cy="5526333"/>
          </a:xfrm>
          <a:prstGeom prst="rect">
            <a:avLst/>
          </a:prstGeom>
          <a:solidFill>
            <a:srgbClr val="FCECC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lvl="1"/>
            <a:endParaRPr lang="en-US" sz="2400" b="1">
              <a:solidFill>
                <a:schemeClr val="tx1"/>
              </a:solidFill>
              <a:latin typeface="Aptos"/>
              <a:cs typeface="Arial"/>
            </a:endParaRPr>
          </a:p>
          <a:p>
            <a:pPr lvl="1"/>
            <a:r>
              <a:rPr lang="en-US" sz="2400" b="1" dirty="0">
                <a:solidFill>
                  <a:schemeClr val="tx1"/>
                </a:solidFill>
                <a:latin typeface="Aptos"/>
                <a:cs typeface="Arial"/>
              </a:rPr>
              <a:t>Potential City Properties</a:t>
            </a:r>
            <a:endParaRPr lang="en-US" dirty="0">
              <a:cs typeface="Arial"/>
            </a:endParaRPr>
          </a:p>
          <a:p>
            <a:pPr lvl="1"/>
            <a:endParaRPr lang="en-US" sz="2400" b="1" dirty="0">
              <a:solidFill>
                <a:schemeClr val="tx1"/>
              </a:solidFill>
              <a:latin typeface="Aptos"/>
              <a:cs typeface="Arial"/>
            </a:endParaRPr>
          </a:p>
          <a:p>
            <a:pPr marL="800100" lvl="1" indent="-342900">
              <a:lnSpc>
                <a:spcPct val="150000"/>
              </a:lnSpc>
              <a:buFont typeface="Wingdings"/>
              <a:buChar char="q"/>
            </a:pPr>
            <a:r>
              <a:rPr lang="en-US" sz="2000">
                <a:solidFill>
                  <a:schemeClr val="tx1"/>
                </a:solidFill>
                <a:latin typeface="Aptos"/>
                <a:cs typeface="Arial"/>
              </a:rPr>
              <a:t>FDR/Glenville Parcels (9)</a:t>
            </a:r>
          </a:p>
          <a:p>
            <a:pPr marL="800100" lvl="1" indent="-342900">
              <a:lnSpc>
                <a:spcPct val="150000"/>
              </a:lnSpc>
              <a:buFont typeface="Wingdings"/>
              <a:buChar char="q"/>
            </a:pPr>
            <a:r>
              <a:rPr lang="en-US" sz="2000" dirty="0">
                <a:solidFill>
                  <a:schemeClr val="tx1"/>
                </a:solidFill>
                <a:latin typeface="Aptos"/>
                <a:cs typeface="Arial"/>
              </a:rPr>
              <a:t>Mary Bethune Parcels (6)</a:t>
            </a:r>
          </a:p>
          <a:p>
            <a:pPr marL="800100" lvl="1" indent="-342900">
              <a:lnSpc>
                <a:spcPct val="150000"/>
              </a:lnSpc>
              <a:buFont typeface="Wingdings"/>
              <a:buChar char="q"/>
            </a:pPr>
            <a:r>
              <a:rPr lang="en-US" sz="2000" dirty="0">
                <a:solidFill>
                  <a:schemeClr val="tx1"/>
                </a:solidFill>
                <a:latin typeface="Aptos"/>
                <a:cs typeface="Arial"/>
              </a:rPr>
              <a:t>Willson Parcels (2)</a:t>
            </a:r>
          </a:p>
          <a:p>
            <a:pPr marL="800100" lvl="1" indent="-342900">
              <a:lnSpc>
                <a:spcPct val="150000"/>
              </a:lnSpc>
              <a:buFont typeface="Wingdings"/>
              <a:buChar char="q"/>
            </a:pPr>
            <a:r>
              <a:rPr lang="en-US" sz="2000">
                <a:solidFill>
                  <a:schemeClr val="tx1"/>
                </a:solidFill>
                <a:latin typeface="Aptos"/>
                <a:cs typeface="Arial"/>
              </a:rPr>
              <a:t>East Clark/Memorial Parcels (3)</a:t>
            </a:r>
          </a:p>
          <a:p>
            <a:pPr marL="800100" lvl="1" indent="-342900">
              <a:lnSpc>
                <a:spcPct val="150000"/>
              </a:lnSpc>
              <a:buFont typeface="Wingdings"/>
              <a:buChar char="q"/>
            </a:pPr>
            <a:r>
              <a:rPr lang="en-US" sz="2000" dirty="0">
                <a:solidFill>
                  <a:schemeClr val="tx1"/>
                </a:solidFill>
                <a:latin typeface="Aptos"/>
                <a:cs typeface="Arial"/>
              </a:rPr>
              <a:t>Denison Parcel (1)</a:t>
            </a:r>
          </a:p>
          <a:p>
            <a:pPr marL="800100" lvl="1" indent="-342900">
              <a:lnSpc>
                <a:spcPct val="150000"/>
              </a:lnSpc>
              <a:buFont typeface="Wingdings"/>
              <a:buChar char="q"/>
            </a:pPr>
            <a:r>
              <a:rPr lang="en-US" sz="2000">
                <a:solidFill>
                  <a:schemeClr val="tx1"/>
                </a:solidFill>
                <a:latin typeface="Aptos"/>
                <a:cs typeface="Arial"/>
              </a:rPr>
              <a:t>Warner/Miles Park Parcels (5)</a:t>
            </a:r>
          </a:p>
          <a:p>
            <a:pPr marL="800100" lvl="1" indent="-342900">
              <a:lnSpc>
                <a:spcPct val="150000"/>
              </a:lnSpc>
              <a:buFont typeface="Wingdings"/>
              <a:buChar char="q"/>
            </a:pPr>
            <a:r>
              <a:rPr lang="en-US" sz="2000">
                <a:solidFill>
                  <a:schemeClr val="tx1"/>
                </a:solidFill>
                <a:latin typeface="Aptos"/>
                <a:cs typeface="Arial"/>
              </a:rPr>
              <a:t>Marion-Sterling/Central</a:t>
            </a:r>
            <a:r>
              <a:rPr lang="en-US" sz="2000" dirty="0">
                <a:solidFill>
                  <a:schemeClr val="tx1"/>
                </a:solidFill>
                <a:latin typeface="Aptos"/>
                <a:cs typeface="Arial"/>
              </a:rPr>
              <a:t> Parcels (7)</a:t>
            </a:r>
          </a:p>
          <a:p>
            <a:pPr marL="800100" lvl="1" indent="-342900">
              <a:lnSpc>
                <a:spcPct val="150000"/>
              </a:lnSpc>
              <a:buFont typeface="Wingdings"/>
              <a:buChar char="q"/>
            </a:pPr>
            <a:endParaRPr lang="en-US" sz="2000" dirty="0">
              <a:solidFill>
                <a:schemeClr val="tx1"/>
              </a:solidFill>
              <a:latin typeface="Aptos"/>
              <a:cs typeface="Arial"/>
            </a:endParaRPr>
          </a:p>
          <a:p>
            <a:pPr marL="800100" lvl="1" indent="-342900">
              <a:buFont typeface="Wingdings"/>
              <a:buChar char="q"/>
            </a:pPr>
            <a:endParaRPr lang="en-US" sz="2400" b="1" dirty="0">
              <a:solidFill>
                <a:schemeClr val="tx1"/>
              </a:solidFill>
              <a:latin typeface="Aptos"/>
              <a:cs typeface="Arial"/>
            </a:endParaRPr>
          </a:p>
          <a:p>
            <a:pPr lvl="2"/>
            <a:endParaRPr lang="en-US" sz="2400" dirty="0">
              <a:solidFill>
                <a:schemeClr val="tx1"/>
              </a:solidFill>
              <a:latin typeface="Aptos"/>
              <a:cs typeface="Arial"/>
            </a:endParaRPr>
          </a:p>
        </p:txBody>
      </p:sp>
      <p:pic>
        <p:nvPicPr>
          <p:cNvPr id="4" name="Picture 3" descr="A map of land swap parcels&#10;&#10;AI-generated content may be incorrect.">
            <a:extLst>
              <a:ext uri="{FF2B5EF4-FFF2-40B4-BE49-F238E27FC236}">
                <a16:creationId xmlns:a16="http://schemas.microsoft.com/office/drawing/2014/main" id="{53281C02-A0AA-8F0E-C988-45D76F86E130}"/>
              </a:ext>
            </a:extLst>
          </p:cNvPr>
          <p:cNvPicPr>
            <a:picLocks noChangeAspect="1"/>
          </p:cNvPicPr>
          <p:nvPr/>
        </p:nvPicPr>
        <p:blipFill>
          <a:blip r:embed="rId4"/>
          <a:stretch>
            <a:fillRect/>
          </a:stretch>
        </p:blipFill>
        <p:spPr>
          <a:xfrm>
            <a:off x="6362700" y="1333500"/>
            <a:ext cx="5829300" cy="5524500"/>
          </a:xfrm>
          <a:prstGeom prst="rect">
            <a:avLst/>
          </a:prstGeom>
        </p:spPr>
      </p:pic>
      <p:sp>
        <p:nvSpPr>
          <p:cNvPr id="9" name="TextBox 8">
            <a:extLst>
              <a:ext uri="{FF2B5EF4-FFF2-40B4-BE49-F238E27FC236}">
                <a16:creationId xmlns:a16="http://schemas.microsoft.com/office/drawing/2014/main" id="{03461693-4862-EA45-68F7-2C1B897AF911}"/>
              </a:ext>
            </a:extLst>
          </p:cNvPr>
          <p:cNvSpPr txBox="1"/>
          <p:nvPr/>
        </p:nvSpPr>
        <p:spPr>
          <a:xfrm>
            <a:off x="724031" y="6039015"/>
            <a:ext cx="537196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0" i="0" u="none" strike="noStrike" baseline="0" dirty="0">
                <a:solidFill>
                  <a:srgbClr val="000000"/>
                </a:solidFill>
                <a:latin typeface="Aptos"/>
                <a:ea typeface="Segoe UI"/>
                <a:cs typeface="Segoe UI"/>
              </a:rPr>
              <a:t>Example:</a:t>
            </a:r>
            <a:r>
              <a:rPr lang="en-US" b="0" i="0" u="none" strike="noStrike" baseline="0">
                <a:solidFill>
                  <a:srgbClr val="000000"/>
                </a:solidFill>
                <a:latin typeface="Aptos"/>
                <a:ea typeface="Segoe UI"/>
                <a:cs typeface="Segoe UI"/>
              </a:rPr>
              <a:t> </a:t>
            </a:r>
            <a:r>
              <a:rPr lang="en-US" b="0" i="1" u="none" strike="noStrike" baseline="0">
                <a:solidFill>
                  <a:srgbClr val="000000"/>
                </a:solidFill>
                <a:latin typeface="Aptos"/>
                <a:ea typeface="Segoe UI"/>
                <a:cs typeface="Segoe UI"/>
              </a:rPr>
              <a:t>Denison parcel opportunity to expand parking or create a learning garden space</a:t>
            </a:r>
            <a:r>
              <a:rPr lang="en-US" b="0" i="0">
                <a:solidFill>
                  <a:srgbClr val="000000"/>
                </a:solidFill>
                <a:latin typeface="Aptos"/>
                <a:ea typeface="Aptos"/>
                <a:cs typeface="Aptos"/>
              </a:rPr>
              <a:t>​</a:t>
            </a:r>
            <a:endParaRPr lang="en-US" dirty="0"/>
          </a:p>
        </p:txBody>
      </p:sp>
      <p:sp>
        <p:nvSpPr>
          <p:cNvPr id="2" name="Google Shape;173;g38e449d452e_1_20">
            <a:extLst>
              <a:ext uri="{FF2B5EF4-FFF2-40B4-BE49-F238E27FC236}">
                <a16:creationId xmlns:a16="http://schemas.microsoft.com/office/drawing/2014/main" id="{E4C83A2B-DD91-F9C8-F5A8-14214CECA62B}"/>
              </a:ext>
            </a:extLst>
          </p:cNvPr>
          <p:cNvSpPr txBox="1">
            <a:spLocks/>
          </p:cNvSpPr>
          <p:nvPr/>
        </p:nvSpPr>
        <p:spPr>
          <a:xfrm>
            <a:off x="11606517" y="6539986"/>
            <a:ext cx="585483" cy="352273"/>
          </a:xfrm>
          <a:prstGeom prst="rect">
            <a:avLst/>
          </a:prstGeom>
          <a:noFill/>
          <a:ln>
            <a:noFill/>
          </a:ln>
        </p:spPr>
        <p:txBody>
          <a:bodyPr spcFirstLastPara="1" vert="horz" wrap="square" lIns="91433" tIns="45700" rIns="91433" bIns="45700" rtlCol="0" anchor="ctr" anchorCtr="0">
            <a:noAutofit/>
          </a:bodyP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buSzPts val="900"/>
              <a:buFont typeface="Arial"/>
              <a:buNone/>
              <a:defRPr/>
            </a:pPr>
            <a:fld id="{00000000-1234-1234-1234-123412341234}" type="slidenum">
              <a:rPr lang="en-US" kern="0" smtClean="0">
                <a:solidFill>
                  <a:srgbClr val="888889"/>
                </a:solidFill>
                <a:latin typeface="Arial"/>
                <a:ea typeface="Arial"/>
                <a:cs typeface="Arial"/>
                <a:sym typeface="Arial"/>
              </a:rPr>
              <a:pPr defTabSz="1219170">
                <a:buClr>
                  <a:srgbClr val="000000"/>
                </a:buClr>
                <a:buSzPts val="900"/>
                <a:buFont typeface="Arial"/>
                <a:buNone/>
                <a:defRPr/>
              </a:pPr>
              <a:t>25</a:t>
            </a:fld>
            <a:endParaRPr lang="en-US" kern="0">
              <a:solidFill>
                <a:srgbClr val="888889"/>
              </a:solidFill>
              <a:latin typeface="Arial"/>
              <a:ea typeface="Arial"/>
              <a:cs typeface="Arial"/>
              <a:sym typeface="Arial"/>
            </a:endParaRPr>
          </a:p>
        </p:txBody>
      </p:sp>
    </p:spTree>
    <p:extLst>
      <p:ext uri="{BB962C8B-B14F-4D97-AF65-F5344CB8AC3E}">
        <p14:creationId xmlns:p14="http://schemas.microsoft.com/office/powerpoint/2010/main" val="1461730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F8120E0-73C4-C394-215E-8C89CBE357C3}"/>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A302E3DA-47E7-3507-A548-2B39CEC98CBF}"/>
              </a:ext>
            </a:extLst>
          </p:cNvPr>
          <p:cNvSpPr txBox="1"/>
          <p:nvPr/>
        </p:nvSpPr>
        <p:spPr>
          <a:xfrm>
            <a:off x="231568" y="1450278"/>
            <a:ext cx="7743504" cy="52116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spcAft>
                <a:spcPts val="400"/>
              </a:spcAft>
            </a:pPr>
            <a:r>
              <a:rPr lang="en-US" dirty="0"/>
              <a:t>Any new OFCC construction is well-suited for a sale-leaseback arrangement.</a:t>
            </a:r>
          </a:p>
          <a:p>
            <a:pPr marL="283210" indent="-283210">
              <a:spcAft>
                <a:spcPts val="400"/>
              </a:spcAft>
              <a:buFont typeface="Arial,Sans-Serif"/>
              <a:buChar char="•"/>
            </a:pPr>
            <a:r>
              <a:rPr lang="en-US" dirty="0"/>
              <a:t>Regardless of other laws, a political subdivision may pursue this option</a:t>
            </a:r>
          </a:p>
          <a:p>
            <a:pPr marL="283210" indent="-283210">
              <a:spcAft>
                <a:spcPts val="400"/>
              </a:spcAft>
              <a:buFont typeface="Arial,Sans-Serif"/>
              <a:buChar char="•"/>
            </a:pPr>
            <a:r>
              <a:rPr lang="en-US" dirty="0"/>
              <a:t>Aligns with the community needs identified during the City Engagement process</a:t>
            </a:r>
          </a:p>
          <a:p>
            <a:pPr marL="283210" indent="-283210">
              <a:spcAft>
                <a:spcPts val="400"/>
              </a:spcAft>
              <a:buFont typeface="Arial,Sans-Serif"/>
              <a:buChar char="•"/>
            </a:pPr>
            <a:r>
              <a:rPr lang="en-US" dirty="0"/>
              <a:t>Key requirement is the asset must be a building; this option does not apply </a:t>
            </a:r>
            <a:r>
              <a:rPr lang="en-US"/>
              <a:t>to land</a:t>
            </a:r>
          </a:p>
          <a:p>
            <a:pPr marL="283210" indent="-283210">
              <a:spcAft>
                <a:spcPts val="400"/>
              </a:spcAft>
              <a:buFont typeface="Arial,Sans-Serif"/>
              <a:buChar char="•"/>
            </a:pPr>
            <a:r>
              <a:rPr lang="en-US" dirty="0"/>
              <a:t>The property may be sold to any purchaser, with the following conditions:</a:t>
            </a:r>
          </a:p>
          <a:p>
            <a:pPr marL="740410" indent="-283210">
              <a:spcAft>
                <a:spcPts val="400"/>
              </a:spcAft>
              <a:buFont typeface="Arial,Sans-Serif"/>
              <a:buChar char="•"/>
            </a:pPr>
            <a:r>
              <a:rPr lang="en-US" dirty="0"/>
              <a:t>At closing, the purchaser must lease back a portion of the building to the district</a:t>
            </a:r>
          </a:p>
          <a:p>
            <a:pPr marL="740410" indent="-283210">
              <a:spcAft>
                <a:spcPts val="400"/>
              </a:spcAft>
              <a:buFont typeface="Arial,Sans-Serif"/>
              <a:buChar char="•"/>
            </a:pPr>
            <a:r>
              <a:rPr lang="en-US" dirty="0"/>
              <a:t>The purchaser is required to undertake public improvements to all or part of the leased space</a:t>
            </a:r>
          </a:p>
          <a:p>
            <a:pPr marL="1197610" indent="-283210">
              <a:spcAft>
                <a:spcPts val="400"/>
              </a:spcAft>
              <a:buFont typeface="Arial,Sans-Serif"/>
              <a:buChar char="•"/>
            </a:pPr>
            <a:r>
              <a:rPr lang="en-US" dirty="0"/>
              <a:t>Example, Margaret Ireland – MAGNET includes School of One classroom spaces, along with middle-grade student field experiences utilizing the manufacturing space</a:t>
            </a:r>
          </a:p>
          <a:p>
            <a:pPr marL="1197610" indent="-283210">
              <a:spcAft>
                <a:spcPts val="400"/>
              </a:spcAft>
              <a:buFont typeface="Arial,Sans-Serif"/>
              <a:buChar char="•"/>
            </a:pPr>
            <a:r>
              <a:rPr lang="en-US" dirty="0"/>
              <a:t>Another example, Washington Park - First Tee, where district students benefit from the upgraded facility for golf and character-building programs</a:t>
            </a:r>
          </a:p>
        </p:txBody>
      </p:sp>
      <p:sp>
        <p:nvSpPr>
          <p:cNvPr id="3" name="Rectangle 2">
            <a:extLst>
              <a:ext uri="{FF2B5EF4-FFF2-40B4-BE49-F238E27FC236}">
                <a16:creationId xmlns:a16="http://schemas.microsoft.com/office/drawing/2014/main" id="{FD00DE8C-E5F4-3FD6-DDBC-07073083C447}"/>
              </a:ext>
            </a:extLst>
          </p:cNvPr>
          <p:cNvSpPr/>
          <p:nvPr/>
        </p:nvSpPr>
        <p:spPr>
          <a:xfrm>
            <a:off x="8102722" y="1336947"/>
            <a:ext cx="4086820" cy="5519430"/>
          </a:xfrm>
          <a:prstGeom prst="rect">
            <a:avLst/>
          </a:prstGeom>
          <a:solidFill>
            <a:srgbClr val="FCE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7E9828-9461-EB81-5AD1-21ED460FCE66}"/>
              </a:ext>
            </a:extLst>
          </p:cNvPr>
          <p:cNvSpPr txBox="1"/>
          <p:nvPr/>
        </p:nvSpPr>
        <p:spPr>
          <a:xfrm>
            <a:off x="8465631" y="2135150"/>
            <a:ext cx="3493008" cy="34419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pPr>
            <a:r>
              <a:rPr lang="en-US" b="1" dirty="0"/>
              <a:t>This process is recommended for the following properties:</a:t>
            </a:r>
            <a:endParaRPr lang="en-US" dirty="0"/>
          </a:p>
          <a:p>
            <a:pPr>
              <a:spcAft>
                <a:spcPts val="400"/>
              </a:spcAft>
            </a:pPr>
            <a:endParaRPr lang="en-US" dirty="0"/>
          </a:p>
          <a:p>
            <a:pPr marL="344170" indent="-285750">
              <a:spcAft>
                <a:spcPts val="400"/>
              </a:spcAft>
              <a:buFont typeface="Wingdings"/>
              <a:buChar char="q"/>
            </a:pPr>
            <a:r>
              <a:rPr lang="en-US" dirty="0"/>
              <a:t> Adlai Stevenson </a:t>
            </a:r>
          </a:p>
          <a:p>
            <a:pPr marL="344170" indent="-285750">
              <a:spcAft>
                <a:spcPts val="400"/>
              </a:spcAft>
              <a:buFont typeface="Wingdings"/>
              <a:buChar char="q"/>
            </a:pPr>
            <a:r>
              <a:rPr lang="en-US" dirty="0"/>
              <a:t> Charles Dickens</a:t>
            </a:r>
          </a:p>
          <a:p>
            <a:pPr marL="344170" indent="-285750">
              <a:spcAft>
                <a:spcPts val="400"/>
              </a:spcAft>
              <a:buFont typeface="Wingdings"/>
              <a:buChar char="q"/>
            </a:pPr>
            <a:r>
              <a:rPr lang="en-US" dirty="0"/>
              <a:t> Euclid Park</a:t>
            </a:r>
          </a:p>
          <a:p>
            <a:pPr marL="344170" indent="-285750">
              <a:spcAft>
                <a:spcPts val="400"/>
              </a:spcAft>
              <a:buFont typeface="Wingdings"/>
              <a:buChar char="q"/>
            </a:pPr>
            <a:r>
              <a:rPr lang="en-US" dirty="0"/>
              <a:t> Hannah Gibbons</a:t>
            </a:r>
          </a:p>
          <a:p>
            <a:pPr marL="344170" indent="-285750">
              <a:spcAft>
                <a:spcPts val="400"/>
              </a:spcAft>
              <a:buFont typeface="Wingdings"/>
              <a:buChar char="q"/>
            </a:pPr>
            <a:r>
              <a:rPr lang="en-US" dirty="0"/>
              <a:t> Louisa M. Alcott</a:t>
            </a:r>
          </a:p>
          <a:p>
            <a:pPr marL="344170" indent="-285750">
              <a:spcAft>
                <a:spcPts val="400"/>
              </a:spcAft>
              <a:buFont typeface="Wingdings"/>
              <a:buChar char="q"/>
            </a:pPr>
            <a:r>
              <a:rPr lang="en-US" dirty="0"/>
              <a:t> Miles</a:t>
            </a:r>
          </a:p>
          <a:p>
            <a:pPr>
              <a:spcBef>
                <a:spcPts val="600"/>
              </a:spcBef>
              <a:spcAft>
                <a:spcPts val="400"/>
              </a:spcAft>
            </a:pPr>
            <a:endParaRPr lang="en-US" sz="2400" b="1" dirty="0"/>
          </a:p>
        </p:txBody>
      </p:sp>
      <p:sp>
        <p:nvSpPr>
          <p:cNvPr id="5" name="Google Shape;173;g38e449d452e_1_20">
            <a:extLst>
              <a:ext uri="{FF2B5EF4-FFF2-40B4-BE49-F238E27FC236}">
                <a16:creationId xmlns:a16="http://schemas.microsoft.com/office/drawing/2014/main" id="{C20CCC0F-6E6B-53B0-BA72-00CDD3836828}"/>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26</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EAF8B830-8A4B-A3F8-03AB-6DFE7F50FEB7}"/>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a:ea typeface="Calibri"/>
                <a:cs typeface="Calibri"/>
              </a:rPr>
              <a:t>Sale and Leaseback Agreements (ORC 9.483)</a:t>
            </a:r>
          </a:p>
        </p:txBody>
      </p:sp>
    </p:spTree>
    <p:extLst>
      <p:ext uri="{BB962C8B-B14F-4D97-AF65-F5344CB8AC3E}">
        <p14:creationId xmlns:p14="http://schemas.microsoft.com/office/powerpoint/2010/main" val="3593920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6B461F4-7AC8-BF45-7031-8C5E8828BD9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AC8335C-6F78-5E6D-9D28-4A792C8FD411}"/>
              </a:ext>
            </a:extLst>
          </p:cNvPr>
          <p:cNvSpPr txBox="1"/>
          <p:nvPr/>
        </p:nvSpPr>
        <p:spPr>
          <a:xfrm>
            <a:off x="585787" y="1241279"/>
            <a:ext cx="8386763" cy="5124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endParaRPr lang="en-US" sz="2000" b="1" dirty="0"/>
          </a:p>
          <a:p>
            <a:pPr>
              <a:buNone/>
            </a:pPr>
            <a:r>
              <a:rPr lang="en-US" sz="2400" b="1" dirty="0"/>
              <a:t>Preparing for Public Offer:</a:t>
            </a:r>
          </a:p>
          <a:p>
            <a:pPr>
              <a:buNone/>
            </a:pPr>
            <a:endParaRPr lang="en-US" b="1" dirty="0"/>
          </a:p>
          <a:p>
            <a:pPr marL="285750" indent="-285750">
              <a:spcBef>
                <a:spcPts val="600"/>
              </a:spcBef>
              <a:spcAft>
                <a:spcPts val="600"/>
              </a:spcAft>
              <a:buFont typeface="Arial" panose="020B0604020202020204" pitchFamily="34" charset="0"/>
              <a:buChar char="•"/>
            </a:pPr>
            <a:r>
              <a:rPr lang="en-US" sz="2000"/>
              <a:t>The Board has decided the property is no longer needed for school use</a:t>
            </a:r>
          </a:p>
          <a:p>
            <a:pPr marL="285750" indent="-285750">
              <a:spcBef>
                <a:spcPts val="600"/>
              </a:spcBef>
              <a:spcAft>
                <a:spcPts val="600"/>
              </a:spcAft>
              <a:buFont typeface="Arial" panose="020B0604020202020204" pitchFamily="34" charset="0"/>
              <a:buChar char="•"/>
            </a:pPr>
            <a:r>
              <a:rPr lang="en-US" sz="2000" dirty="0"/>
              <a:t>An appraisal sets the fair market value and is submitted to the Board of Education with a resolution, usually taking 30 days</a:t>
            </a:r>
          </a:p>
          <a:p>
            <a:pPr marL="285750" indent="-285750">
              <a:spcBef>
                <a:spcPts val="600"/>
              </a:spcBef>
              <a:spcAft>
                <a:spcPts val="600"/>
              </a:spcAft>
              <a:buFont typeface="Arial" panose="020B0604020202020204" pitchFamily="34" charset="0"/>
              <a:buChar char="•"/>
            </a:pPr>
            <a:r>
              <a:rPr lang="en-US" sz="2000"/>
              <a:t>The District decides what items stay or are removed from the building</a:t>
            </a:r>
          </a:p>
          <a:p>
            <a:pPr marL="285750" indent="-285750">
              <a:spcBef>
                <a:spcPts val="600"/>
              </a:spcBef>
              <a:spcAft>
                <a:spcPts val="600"/>
              </a:spcAft>
              <a:buFont typeface="Arial" panose="020B0604020202020204" pitchFamily="34" charset="0"/>
              <a:buChar char="•"/>
            </a:pPr>
            <a:r>
              <a:rPr lang="en-US" sz="2000"/>
              <a:t>The auction follows with a 30-day notice, allowing site visits</a:t>
            </a:r>
          </a:p>
          <a:p>
            <a:pPr marL="285750" indent="-285750">
              <a:spcBef>
                <a:spcPts val="600"/>
              </a:spcBef>
              <a:spcAft>
                <a:spcPts val="600"/>
              </a:spcAft>
              <a:buFont typeface="Arial" panose="020B0604020202020204" pitchFamily="34" charset="0"/>
              <a:buChar char="•"/>
            </a:pPr>
            <a:r>
              <a:rPr lang="en-US" sz="2000" dirty="0"/>
              <a:t>An auctioneer may be hired (typically 10% of FMV) or the District can </a:t>
            </a:r>
            <a:r>
              <a:rPr lang="en-US" sz="2000"/>
              <a:t>manage it</a:t>
            </a:r>
          </a:p>
          <a:p>
            <a:pPr marL="285750" indent="-285750">
              <a:spcBef>
                <a:spcPts val="600"/>
              </a:spcBef>
              <a:spcAft>
                <a:spcPts val="600"/>
              </a:spcAft>
              <a:buFont typeface="Arial" panose="020B0604020202020204" pitchFamily="34" charset="0"/>
              <a:buChar char="•"/>
            </a:pPr>
            <a:r>
              <a:rPr lang="en-US" sz="2000" dirty="0"/>
              <a:t>After auction, another 30-to-60-day period District handles title work </a:t>
            </a:r>
            <a:r>
              <a:rPr lang="en-US" sz="2000"/>
              <a:t>and deed transfer, with costs usually paid by the buyer</a:t>
            </a:r>
          </a:p>
          <a:p>
            <a:pPr marL="285750" indent="-285750">
              <a:spcBef>
                <a:spcPts val="600"/>
              </a:spcBef>
              <a:spcAft>
                <a:spcPts val="600"/>
              </a:spcAft>
              <a:buFont typeface="Arial" panose="020B0604020202020204" pitchFamily="34" charset="0"/>
              <a:buChar char="•"/>
            </a:pPr>
            <a:r>
              <a:rPr lang="en-US" sz="2000"/>
              <a:t>The District issues notices about utility termination and related matters</a:t>
            </a:r>
          </a:p>
        </p:txBody>
      </p:sp>
      <p:sp>
        <p:nvSpPr>
          <p:cNvPr id="3" name="Rectangle 2">
            <a:extLst>
              <a:ext uri="{FF2B5EF4-FFF2-40B4-BE49-F238E27FC236}">
                <a16:creationId xmlns:a16="http://schemas.microsoft.com/office/drawing/2014/main" id="{E7803E02-0F72-64C7-CE2A-94D1F41A658C}"/>
              </a:ext>
            </a:extLst>
          </p:cNvPr>
          <p:cNvSpPr/>
          <p:nvPr/>
        </p:nvSpPr>
        <p:spPr>
          <a:xfrm>
            <a:off x="9484232" y="1336947"/>
            <a:ext cx="2705309" cy="5519430"/>
          </a:xfrm>
          <a:prstGeom prst="rect">
            <a:avLst/>
          </a:prstGeom>
          <a:solidFill>
            <a:srgbClr val="FCE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sp>
        <p:nvSpPr>
          <p:cNvPr id="4" name="TextBox 3">
            <a:extLst>
              <a:ext uri="{FF2B5EF4-FFF2-40B4-BE49-F238E27FC236}">
                <a16:creationId xmlns:a16="http://schemas.microsoft.com/office/drawing/2014/main" id="{194333C0-2C9B-7CE7-E11F-B05D07887FCC}"/>
              </a:ext>
            </a:extLst>
          </p:cNvPr>
          <p:cNvSpPr txBox="1"/>
          <p:nvPr/>
        </p:nvSpPr>
        <p:spPr>
          <a:xfrm>
            <a:off x="9750287" y="2135150"/>
            <a:ext cx="2208351"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spcAft>
                <a:spcPts val="600"/>
              </a:spcAft>
            </a:pPr>
            <a:r>
              <a:rPr lang="en-US" b="1" dirty="0"/>
              <a:t>This process is recommended for the following properties:</a:t>
            </a:r>
            <a:endParaRPr kumimoji="0" lang="en-US" sz="18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85750" indent="-285750">
              <a:spcBef>
                <a:spcPts val="200"/>
              </a:spcBef>
              <a:spcAft>
                <a:spcPts val="200"/>
              </a:spcAft>
              <a:buFont typeface="Wingdings" panose="05000000000000000000" pitchFamily="2" charset="2"/>
              <a:buChar char="q"/>
            </a:pPr>
            <a:r>
              <a:rPr lang="en-US" dirty="0"/>
              <a:t>Charles Mooney </a:t>
            </a:r>
          </a:p>
          <a:p>
            <a:pPr marL="285750" indent="-285750">
              <a:spcBef>
                <a:spcPts val="200"/>
              </a:spcBef>
              <a:spcAft>
                <a:spcPts val="200"/>
              </a:spcAft>
              <a:buFont typeface="Wingdings" panose="05000000000000000000" pitchFamily="2" charset="2"/>
              <a:buChar char="q"/>
            </a:pPr>
            <a:r>
              <a:rPr lang="en-US" dirty="0"/>
              <a:t>Collinwood</a:t>
            </a:r>
            <a:endParaRPr lang="en-US" dirty="0">
              <a:cs typeface="Arial"/>
            </a:endParaRPr>
          </a:p>
        </p:txBody>
      </p:sp>
      <p:sp>
        <p:nvSpPr>
          <p:cNvPr id="5" name="Google Shape;173;g38e449d452e_1_20">
            <a:extLst>
              <a:ext uri="{FF2B5EF4-FFF2-40B4-BE49-F238E27FC236}">
                <a16:creationId xmlns:a16="http://schemas.microsoft.com/office/drawing/2014/main" id="{7F64ABB5-3737-8144-FEDC-07292467F357}"/>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27</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D408ACFD-7533-4186-8341-A8B6A9EF158F}"/>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a:ea typeface="Calibri"/>
                <a:cs typeface="Calibri"/>
              </a:rPr>
              <a:t>Public Offer (ORC 3313.41 and 3313.413)</a:t>
            </a:r>
          </a:p>
        </p:txBody>
      </p:sp>
    </p:spTree>
    <p:extLst>
      <p:ext uri="{BB962C8B-B14F-4D97-AF65-F5344CB8AC3E}">
        <p14:creationId xmlns:p14="http://schemas.microsoft.com/office/powerpoint/2010/main" val="2858911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7"/>
        <p:cNvGrpSpPr/>
        <p:nvPr/>
      </p:nvGrpSpPr>
      <p:grpSpPr>
        <a:xfrm>
          <a:off x="0" y="0"/>
          <a:ext cx="0" cy="0"/>
          <a:chOff x="0" y="0"/>
          <a:chExt cx="0" cy="0"/>
        </a:xfrm>
      </p:grpSpPr>
      <p:sp>
        <p:nvSpPr>
          <p:cNvPr id="940" name="Google Shape;940;p164"/>
          <p:cNvSpPr txBox="1"/>
          <p:nvPr/>
        </p:nvSpPr>
        <p:spPr>
          <a:xfrm>
            <a:off x="351182" y="1950516"/>
            <a:ext cx="11489635" cy="424073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95300" marR="0" lvl="0" indent="-342900" algn="l" defTabSz="914400" rtl="0" eaLnBrk="1" fontAlgn="auto" latinLnBrk="0" hangingPunct="1">
              <a:lnSpc>
                <a:spcPct val="100000"/>
              </a:lnSpc>
              <a:spcBef>
                <a:spcPts val="0"/>
              </a:spcBef>
              <a:spcAft>
                <a:spcPts val="9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Building clean out is a typical part of end-of-year readiness, however, this year it will be especially </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important</a:t>
            </a:r>
            <a:endParaRPr lang="en-US" sz="2000">
              <a:solidFill>
                <a:prstClr val="black"/>
              </a:solidFill>
              <a:latin typeface="Aptos"/>
              <a:ea typeface="Calibri"/>
              <a:cs typeface="Calibri"/>
            </a:endParaRPr>
          </a:p>
          <a:p>
            <a:pPr marL="495300" marR="0" lvl="0" indent="-342900" algn="l" defTabSz="914400" rtl="0" eaLnBrk="1" fontAlgn="auto" latinLnBrk="0" hangingPunct="1">
              <a:lnSpc>
                <a:spcPct val="100000"/>
              </a:lnSpc>
              <a:spcBef>
                <a:spcPts val="0"/>
              </a:spcBef>
              <a:spcAft>
                <a:spcPts val="9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Since Spring Break, dumpsters have been provided to certain closing buildings so they can </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proactively remove trash and unnecessary materials</a:t>
            </a:r>
            <a:endParaRPr lang="en-US" sz="2000" b="0" i="0" u="none" strike="noStrike" kern="1200" cap="none" spc="0" normalizeH="0" baseline="0" noProof="0">
              <a:ln>
                <a:noFill/>
              </a:ln>
              <a:solidFill>
                <a:prstClr val="black"/>
              </a:solidFill>
              <a:effectLst/>
              <a:uLnTx/>
              <a:uFillTx/>
              <a:latin typeface="Aptos"/>
              <a:ea typeface="Calibri"/>
              <a:cs typeface="Calibri"/>
            </a:endParaRPr>
          </a:p>
          <a:p>
            <a:pPr marL="495300" indent="-342900">
              <a:spcAft>
                <a:spcPts val="900"/>
              </a:spcAft>
              <a:buClr>
                <a:prstClr val="black"/>
              </a:buClr>
              <a:buSzPts val="18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Principals and custodians can request dumpsters as needed</a:t>
            </a:r>
            <a:r>
              <a:rPr lang="en-US" sz="2000" dirty="0">
                <a:solidFill>
                  <a:prstClr val="black"/>
                </a:solidFill>
                <a:latin typeface="Aptos"/>
                <a:ea typeface="Calibri"/>
                <a:cs typeface="Calibri"/>
              </a:rPr>
              <a:t> throughout the rest of the year; all </a:t>
            </a:r>
            <a:r>
              <a:rPr lang="en-US" sz="2000">
                <a:solidFill>
                  <a:prstClr val="black"/>
                </a:solidFill>
                <a:latin typeface="Aptos"/>
                <a:ea typeface="Calibri"/>
                <a:cs typeface="Calibri"/>
              </a:rPr>
              <a:t>impacted schools</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 will have </a:t>
            </a:r>
            <a:r>
              <a:rPr lang="en-US" sz="2000">
                <a:solidFill>
                  <a:prstClr val="black"/>
                </a:solidFill>
                <a:latin typeface="Aptos"/>
                <a:ea typeface="Calibri"/>
                <a:cs typeface="Calibri"/>
              </a:rPr>
              <a:t>dumpster access</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 at the end of the year</a:t>
            </a:r>
            <a:endParaRPr lang="en-US" sz="2000" b="0" i="0" u="none" strike="noStrike" kern="1200" cap="none" spc="0" normalizeH="0" baseline="0" noProof="0">
              <a:ln>
                <a:noFill/>
              </a:ln>
              <a:solidFill>
                <a:prstClr val="black"/>
              </a:solidFill>
              <a:effectLst/>
              <a:uLnTx/>
              <a:uFillTx/>
              <a:latin typeface="Aptos"/>
              <a:ea typeface="Calibri"/>
              <a:cs typeface="Calibri"/>
            </a:endParaRPr>
          </a:p>
          <a:p>
            <a:pPr marL="495300" marR="0" lvl="0" indent="-342900" algn="l" defTabSz="914400" rtl="0" eaLnBrk="1" fontAlgn="auto" latinLnBrk="0" hangingPunct="1">
              <a:lnSpc>
                <a:spcPct val="100000"/>
              </a:lnSpc>
              <a:spcBef>
                <a:spcPts val="0"/>
              </a:spcBef>
              <a:spcAft>
                <a:spcPts val="9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It is likely that items can/will be donated according to board policy. More information about this </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will be shared at an upcoming BOE meeting</a:t>
            </a:r>
            <a:endParaRPr lang="en-US" sz="2000" b="0" i="0" u="none" strike="noStrike" kern="1200" cap="none" spc="0" normalizeH="0" baseline="0" noProof="0">
              <a:ln>
                <a:noFill/>
              </a:ln>
              <a:solidFill>
                <a:prstClr val="black"/>
              </a:solidFill>
              <a:effectLst/>
              <a:uLnTx/>
              <a:uFillTx/>
              <a:latin typeface="Aptos"/>
              <a:ea typeface="Calibri"/>
              <a:cs typeface="Calibri"/>
            </a:endParaRPr>
          </a:p>
          <a:p>
            <a:pPr marL="495300" marR="0" lvl="0" indent="-342900" algn="l" defTabSz="914400" rtl="0" eaLnBrk="1" fontAlgn="auto" latinLnBrk="0" hangingPunct="1">
              <a:lnSpc>
                <a:spcPct val="100000"/>
              </a:lnSpc>
              <a:spcBef>
                <a:spcPts val="0"/>
              </a:spcBef>
              <a:spcAft>
                <a:spcPts val="9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Custodians will conduct the annual end-of-year walkthrough to capture areas needing repair, </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general maintenance, or painting</a:t>
            </a:r>
            <a:endParaRPr lang="en-US" sz="2000" b="0" i="0" u="none" strike="noStrike" kern="1200" cap="none" spc="0" normalizeH="0" baseline="0" noProof="0">
              <a:ln>
                <a:noFill/>
              </a:ln>
              <a:solidFill>
                <a:prstClr val="black"/>
              </a:solidFill>
              <a:effectLst/>
              <a:uLnTx/>
              <a:uFillTx/>
              <a:latin typeface="Aptos"/>
              <a:ea typeface="Calibri"/>
              <a:cs typeface="Calibri"/>
            </a:endParaRPr>
          </a:p>
          <a:p>
            <a:pPr marL="609600" marR="0" lvl="0" indent="-457200" algn="l" defTabSz="914400" rtl="0" eaLnBrk="1" fontAlgn="auto" latinLnBrk="0" hangingPunct="1">
              <a:lnSpc>
                <a:spcPct val="100000"/>
              </a:lnSpc>
              <a:spcBef>
                <a:spcPts val="0"/>
              </a:spcBef>
              <a:spcAft>
                <a:spcPts val="900"/>
              </a:spcAft>
              <a:buClr>
                <a:prstClr val="black"/>
              </a:buClr>
              <a:buSzPts val="1800"/>
              <a:buFont typeface="Arial" panose="020B0604020202020204" pitchFamily="34" charset="0"/>
              <a:buChar char="•"/>
              <a:tabLst/>
              <a:defRPr/>
            </a:pPr>
            <a:endParaRPr lang="en-US" sz="2800" b="0" i="0" u="none" strike="noStrike" kern="1200" cap="none" spc="0" normalizeH="0" baseline="0" noProof="0" dirty="0">
              <a:ln>
                <a:noFill/>
              </a:ln>
              <a:solidFill>
                <a:prstClr val="black"/>
              </a:solidFill>
              <a:effectLst/>
              <a:uLnTx/>
              <a:uFillTx/>
              <a:latin typeface="Aptos"/>
              <a:cs typeface="Arial"/>
            </a:endParaRPr>
          </a:p>
        </p:txBody>
      </p:sp>
      <p:sp>
        <p:nvSpPr>
          <p:cNvPr id="3" name="Google Shape;173;g38e449d452e_1_20">
            <a:extLst>
              <a:ext uri="{FF2B5EF4-FFF2-40B4-BE49-F238E27FC236}">
                <a16:creationId xmlns:a16="http://schemas.microsoft.com/office/drawing/2014/main" id="{A2E57B3E-912E-4659-B7D2-A813C4E08CF4}"/>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28</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AF2E1AFD-510C-0D1B-1971-F3D7A57AD0D9}"/>
              </a:ext>
            </a:extLst>
          </p:cNvPr>
          <p:cNvSpPr txBox="1"/>
          <p:nvPr/>
        </p:nvSpPr>
        <p:spPr>
          <a:xfrm>
            <a:off x="388795" y="492241"/>
            <a:ext cx="10052664" cy="501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cs typeface="Arial"/>
                <a:sym typeface="Arial"/>
              </a:rPr>
              <a:t>Building clean out will be more critical than ever</a:t>
            </a:r>
            <a:endParaRPr lang="en-US" sz="2800" dirty="0">
              <a:solidFill>
                <a:schemeClr val="bg1"/>
              </a:solidFill>
              <a:cs typeface="Arial"/>
              <a:sym typeface="Arial"/>
            </a:endParaRPr>
          </a:p>
        </p:txBody>
      </p:sp>
    </p:spTree>
    <p:extLst>
      <p:ext uri="{BB962C8B-B14F-4D97-AF65-F5344CB8AC3E}">
        <p14:creationId xmlns:p14="http://schemas.microsoft.com/office/powerpoint/2010/main" val="2487220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7">
          <a:extLst>
            <a:ext uri="{FF2B5EF4-FFF2-40B4-BE49-F238E27FC236}">
              <a16:creationId xmlns:a16="http://schemas.microsoft.com/office/drawing/2014/main" id="{E1B6F9B4-4F7D-9757-BEF6-8E0B29A0F16D}"/>
            </a:ext>
          </a:extLst>
        </p:cNvPr>
        <p:cNvGrpSpPr/>
        <p:nvPr/>
      </p:nvGrpSpPr>
      <p:grpSpPr>
        <a:xfrm>
          <a:off x="0" y="0"/>
          <a:ext cx="0" cy="0"/>
          <a:chOff x="0" y="0"/>
          <a:chExt cx="0" cy="0"/>
        </a:xfrm>
      </p:grpSpPr>
      <p:sp>
        <p:nvSpPr>
          <p:cNvPr id="940" name="Google Shape;940;p164">
            <a:extLst>
              <a:ext uri="{FF2B5EF4-FFF2-40B4-BE49-F238E27FC236}">
                <a16:creationId xmlns:a16="http://schemas.microsoft.com/office/drawing/2014/main" id="{01FEF702-E165-7C76-B425-2C064511F4DD}"/>
              </a:ext>
            </a:extLst>
          </p:cNvPr>
          <p:cNvSpPr txBox="1"/>
          <p:nvPr/>
        </p:nvSpPr>
        <p:spPr>
          <a:xfrm>
            <a:off x="87086" y="1821425"/>
            <a:ext cx="9317716" cy="479852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838200" marR="0" lvl="0"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As buildings transition, keeping them secure, reducing risk and protecting district assets remain a top priority</a:t>
            </a:r>
            <a:endParaRPr lang="en-US" sz="2000" dirty="0">
              <a:solidFill>
                <a:prstClr val="black"/>
              </a:solidFill>
              <a:latin typeface="Aptos"/>
            </a:endParaRPr>
          </a:p>
          <a:p>
            <a:pPr marL="838200" marR="0" lvl="0"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In addition to standard security practices, CMSD collaborates with the </a:t>
            </a:r>
            <a:r>
              <a:rPr kumimoji="0" lang="en-US" sz="2000" b="0" i="0" u="none" strike="noStrike" kern="1200" cap="none" spc="0" normalizeH="0" baseline="0" noProof="0">
                <a:ln>
                  <a:noFill/>
                </a:ln>
                <a:solidFill>
                  <a:prstClr val="black"/>
                </a:solidFill>
                <a:effectLst/>
                <a:uLnTx/>
                <a:uFillTx/>
                <a:latin typeface="Aptos"/>
                <a:ea typeface="Calibri"/>
                <a:cs typeface="Calibri"/>
                <a:sym typeface="Arial"/>
              </a:rPr>
              <a:t>Cleveland Police Department to enhance safeguards at closed buildings</a:t>
            </a:r>
            <a:endParaRPr lang="en-US" sz="2000" b="0" i="0" u="none" strike="noStrike" kern="1200" cap="none" spc="0" normalizeH="0" baseline="0" noProof="0">
              <a:ln>
                <a:noFill/>
              </a:ln>
              <a:solidFill>
                <a:prstClr val="black"/>
              </a:solidFill>
              <a:effectLst/>
              <a:uLnTx/>
              <a:uFillTx/>
              <a:latin typeface="Aptos"/>
              <a:ea typeface="Calibri"/>
              <a:cs typeface="Calibri"/>
            </a:endParaRPr>
          </a:p>
          <a:p>
            <a:pPr marL="1295400" lvl="1" indent="-342900">
              <a:spcAft>
                <a:spcPts val="600"/>
              </a:spcAft>
              <a:buClr>
                <a:prstClr val="black"/>
              </a:buClr>
              <a:buSzPts val="1800"/>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Police officers walk </a:t>
            </a:r>
            <a:r>
              <a:rPr lang="en-US" sz="2000" dirty="0">
                <a:solidFill>
                  <a:prstClr val="black"/>
                </a:solidFill>
                <a:latin typeface="Aptos"/>
                <a:ea typeface="Calibri"/>
                <a:cs typeface="Calibri"/>
              </a:rPr>
              <a:t>closed CMSD</a:t>
            </a: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 properties during their shift</a:t>
            </a:r>
            <a:endParaRPr lang="en-US" sz="2000" b="0" i="0" u="none" strike="noStrike" kern="1200" cap="none" spc="0" normalizeH="0" baseline="0" noProof="0" dirty="0">
              <a:ln>
                <a:noFill/>
              </a:ln>
              <a:solidFill>
                <a:prstClr val="black"/>
              </a:solidFill>
              <a:effectLst/>
              <a:uLnTx/>
              <a:uFillTx/>
              <a:latin typeface="Aptos"/>
              <a:ea typeface="Calibri"/>
              <a:cs typeface="Calibri"/>
            </a:endParaRPr>
          </a:p>
          <a:p>
            <a:pPr marL="1295400" marR="0" lvl="1"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a:cs typeface="Calibri"/>
                <a:sym typeface="Arial"/>
              </a:rPr>
              <a:t>Cameras monitored by CPD have been placed at key locations</a:t>
            </a:r>
            <a:endParaRPr lang="en-US" sz="2000" b="0" i="0" u="none" strike="noStrike" kern="1200" cap="none" spc="0" normalizeH="0" baseline="0" noProof="0" dirty="0">
              <a:ln>
                <a:noFill/>
              </a:ln>
              <a:solidFill>
                <a:prstClr val="black"/>
              </a:solidFill>
              <a:effectLst/>
              <a:uLnTx/>
              <a:uFillTx/>
              <a:latin typeface="Aptos"/>
              <a:ea typeface="Calibri"/>
              <a:cs typeface="Calibri"/>
            </a:endParaRPr>
          </a:p>
          <a:p>
            <a:pPr marL="1295400" marR="0" lvl="1"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lang="en-US" sz="2000" dirty="0">
                <a:solidFill>
                  <a:prstClr val="black"/>
                </a:solidFill>
                <a:latin typeface="Aptos"/>
                <a:ea typeface="Calibri"/>
                <a:cs typeface="Calibri"/>
              </a:rPr>
              <a:t>Cameras monitored by CMSD emphasized</a:t>
            </a:r>
            <a:endParaRPr lang="en-US" sz="2000" b="0" i="0" u="none" strike="noStrike" kern="1200" cap="none" spc="0" normalizeH="0" baseline="0" noProof="0" dirty="0">
              <a:ln>
                <a:noFill/>
              </a:ln>
              <a:solidFill>
                <a:prstClr val="black"/>
              </a:solidFill>
              <a:effectLst/>
              <a:uLnTx/>
              <a:uFillTx/>
              <a:latin typeface="Aptos"/>
              <a:ea typeface="Calibri"/>
              <a:cs typeface="Calibri"/>
            </a:endParaRPr>
          </a:p>
          <a:p>
            <a:pPr marL="838200" marR="0" lvl="0"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sym typeface="Arial"/>
              </a:rPr>
              <a:t>The district also works with DAWGS for extra protection:</a:t>
            </a:r>
            <a:endParaRPr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endParaRPr>
          </a:p>
          <a:p>
            <a:pPr marL="1295400" marR="0" lvl="1"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sym typeface="Arial"/>
              </a:rPr>
              <a:t>Enhanced security door on entrances/exits</a:t>
            </a:r>
            <a:endParaRPr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endParaRPr>
          </a:p>
          <a:p>
            <a:pPr marL="1295400" marR="0" lvl="1"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sym typeface="Arial"/>
              </a:rPr>
              <a:t>Live monitoring across building with active alerts </a:t>
            </a:r>
            <a:endParaRPr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endParaRPr>
          </a:p>
          <a:p>
            <a:pPr marL="1295400" marR="0" lvl="1" indent="-342900"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sym typeface="Arial"/>
              </a:rPr>
              <a:t>Prompt on-site support when needed</a:t>
            </a:r>
            <a:endParaRPr lang="en-US" sz="2000" b="0" i="0" u="none" strike="noStrike" kern="1200" cap="none" spc="0" normalizeH="0" baseline="0" noProof="0" dirty="0">
              <a:ln>
                <a:noFill/>
              </a:ln>
              <a:solidFill>
                <a:prstClr val="black"/>
              </a:solidFill>
              <a:effectLst/>
              <a:uLnTx/>
              <a:uFillTx/>
              <a:latin typeface="Aptos"/>
              <a:ea typeface="Calibri" panose="020F0502020204030204" pitchFamily="34" charset="0"/>
              <a:cs typeface="Calibri" panose="020F0502020204030204" pitchFamily="34" charset="0"/>
            </a:endParaRPr>
          </a:p>
          <a:p>
            <a:pPr marL="952500" marR="0" lvl="1" algn="l" defTabSz="914400" rtl="0" eaLnBrk="1" fontAlgn="auto" latinLnBrk="0" hangingPunct="1">
              <a:lnSpc>
                <a:spcPct val="100000"/>
              </a:lnSpc>
              <a:spcBef>
                <a:spcPts val="0"/>
              </a:spcBef>
              <a:spcAft>
                <a:spcPts val="600"/>
              </a:spcAft>
              <a:buClr>
                <a:prstClr val="black"/>
              </a:buClr>
              <a:buSzPts val="1800"/>
              <a:buFont typeface="Arial" panose="020B0604020202020204" pitchFamily="34" charset="0"/>
              <a:buChar char="•"/>
              <a:tabLst/>
              <a:defRPr/>
            </a:pPr>
            <a:endParaRPr lang="en-US" sz="1800" b="0" i="0" u="none" strike="noStrike" kern="1200" cap="none" spc="0" normalizeH="0" baseline="0" noProof="0" dirty="0">
              <a:ln>
                <a:noFill/>
              </a:ln>
              <a:solidFill>
                <a:prstClr val="black"/>
              </a:solidFill>
              <a:effectLst/>
              <a:uLnTx/>
              <a:uFillTx/>
              <a:latin typeface="Aptos"/>
              <a:cs typeface="Arial"/>
            </a:endParaRPr>
          </a:p>
        </p:txBody>
      </p:sp>
      <p:pic>
        <p:nvPicPr>
          <p:cNvPr id="4" name="Picture 3">
            <a:extLst>
              <a:ext uri="{FF2B5EF4-FFF2-40B4-BE49-F238E27FC236}">
                <a16:creationId xmlns:a16="http://schemas.microsoft.com/office/drawing/2014/main" id="{AE39D933-8FA9-32CE-8C7C-DB88F7970136}"/>
              </a:ext>
            </a:extLst>
          </p:cNvPr>
          <p:cNvPicPr>
            <a:picLocks noChangeAspect="1"/>
          </p:cNvPicPr>
          <p:nvPr/>
        </p:nvPicPr>
        <p:blipFill>
          <a:blip r:embed="rId4"/>
          <a:stretch>
            <a:fillRect/>
          </a:stretch>
        </p:blipFill>
        <p:spPr>
          <a:xfrm>
            <a:off x="9575955" y="1821425"/>
            <a:ext cx="2263120" cy="4103227"/>
          </a:xfrm>
          <a:prstGeom prst="rect">
            <a:avLst/>
          </a:prstGeom>
        </p:spPr>
      </p:pic>
      <p:sp>
        <p:nvSpPr>
          <p:cNvPr id="2" name="Google Shape;173;g38e449d452e_1_20">
            <a:extLst>
              <a:ext uri="{FF2B5EF4-FFF2-40B4-BE49-F238E27FC236}">
                <a16:creationId xmlns:a16="http://schemas.microsoft.com/office/drawing/2014/main" id="{D743B8F6-16B7-B197-BEE4-9591C1A61F20}"/>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29</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9468BF2A-1508-1F7E-D22D-779DDEEFE8A5}"/>
              </a:ext>
            </a:extLst>
          </p:cNvPr>
          <p:cNvSpPr txBox="1"/>
          <p:nvPr/>
        </p:nvSpPr>
        <p:spPr>
          <a:xfrm>
            <a:off x="388795" y="492241"/>
            <a:ext cx="10052664" cy="5012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a:solidFill>
                  <a:schemeClr val="bg1"/>
                </a:solidFill>
                <a:cs typeface="Arial"/>
                <a:sym typeface="Arial"/>
              </a:rPr>
              <a:t>Securing closed buildings requires a collaborative approach</a:t>
            </a:r>
            <a:endParaRPr lang="en-US" sz="2800">
              <a:solidFill>
                <a:schemeClr val="bg1"/>
              </a:solidFill>
              <a:cs typeface="Arial"/>
              <a:sym typeface="Arial"/>
            </a:endParaRPr>
          </a:p>
        </p:txBody>
      </p:sp>
    </p:spTree>
    <p:extLst>
      <p:ext uri="{BB962C8B-B14F-4D97-AF65-F5344CB8AC3E}">
        <p14:creationId xmlns:p14="http://schemas.microsoft.com/office/powerpoint/2010/main" val="128691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6CE0AA5-2DFA-5BD5-0A6F-865F7C64E1F6}"/>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4EDF119C-2401-2A7F-EE84-010066EB6AD7}"/>
              </a:ext>
            </a:extLst>
          </p:cNvPr>
          <p:cNvSpPr txBox="1">
            <a:spLocks/>
          </p:cNvSpPr>
          <p:nvPr/>
        </p:nvSpPr>
        <p:spPr>
          <a:xfrm>
            <a:off x="7106255" y="2230741"/>
            <a:ext cx="4859496" cy="316774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000000"/>
                </a:solidFill>
                <a:latin typeface="Aptos"/>
              </a:rPr>
              <a:t>Planning for Buildings No Longer Operating as Schools Next Year</a:t>
            </a:r>
            <a:endParaRPr lang="en-US" sz="3600" dirty="0">
              <a:solidFill>
                <a:srgbClr val="000000"/>
              </a:solidFill>
              <a:latin typeface="Aptos"/>
            </a:endParaRPr>
          </a:p>
          <a:p>
            <a:pPr algn="r"/>
            <a:endParaRPr lang="en-US" sz="3600" dirty="0">
              <a:solidFill>
                <a:srgbClr val="000000"/>
              </a:solidFill>
              <a:latin typeface="Aptos"/>
            </a:endParaRPr>
          </a:p>
          <a:p>
            <a:pPr algn="r"/>
            <a:r>
              <a:rPr lang="en-US" sz="3600" b="1" dirty="0">
                <a:solidFill>
                  <a:srgbClr val="000000"/>
                </a:solidFill>
                <a:latin typeface="Aptos"/>
              </a:rPr>
              <a:t>Matthew Moss, </a:t>
            </a:r>
            <a:endParaRPr lang="en-US" sz="3600" dirty="0">
              <a:solidFill>
                <a:srgbClr val="000000"/>
              </a:solidFill>
              <a:latin typeface="Aptos"/>
            </a:endParaRPr>
          </a:p>
          <a:p>
            <a:pPr algn="r"/>
            <a:r>
              <a:rPr lang="en-US" sz="3600" b="1" dirty="0">
                <a:solidFill>
                  <a:srgbClr val="000000"/>
                </a:solidFill>
                <a:latin typeface="Aptos"/>
              </a:rPr>
              <a:t>Karen Thompson</a:t>
            </a:r>
            <a:endParaRPr lang="en-US" sz="3600" dirty="0">
              <a:solidFill>
                <a:srgbClr val="000000"/>
              </a:solidFill>
              <a:latin typeface="Aptos"/>
            </a:endParaRPr>
          </a:p>
          <a:p>
            <a:pPr algn="r"/>
            <a:endParaRPr lang="en-US" sz="3600" b="1" dirty="0">
              <a:solidFill>
                <a:srgbClr val="000000"/>
              </a:solidFill>
              <a:latin typeface="Aptos"/>
            </a:endParaRPr>
          </a:p>
          <a:p>
            <a:pPr algn="r"/>
            <a:endParaRPr lang="en-US" sz="3600" b="1" dirty="0">
              <a:solidFill>
                <a:srgbClr val="1E2748"/>
              </a:solidFill>
              <a:latin typeface="Aptos" panose="020B0004020202020204" pitchFamily="34" charset="0"/>
            </a:endParaRPr>
          </a:p>
        </p:txBody>
      </p:sp>
      <p:sp>
        <p:nvSpPr>
          <p:cNvPr id="3" name="Google Shape;173;g38e449d452e_1_20">
            <a:extLst>
              <a:ext uri="{FF2B5EF4-FFF2-40B4-BE49-F238E27FC236}">
                <a16:creationId xmlns:a16="http://schemas.microsoft.com/office/drawing/2014/main" id="{2C2AEB33-7717-7CAF-4E6D-41A42CEDCB09}"/>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336533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36711-CB0C-4624-2D4A-90EF01B94BB3}"/>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A06AA67C-DEFD-0C8F-6C55-33A7F2E987A1}"/>
              </a:ext>
            </a:extLst>
          </p:cNvPr>
          <p:cNvSpPr txBox="1"/>
          <p:nvPr/>
        </p:nvSpPr>
        <p:spPr>
          <a:xfrm>
            <a:off x="1148081" y="1981200"/>
            <a:ext cx="9385808" cy="3600986"/>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lang="en-US" sz="2400" dirty="0">
                <a:solidFill>
                  <a:srgbClr val="000000"/>
                </a:solidFill>
                <a:latin typeface="Aptos" panose="020B0004020202020204" pitchFamily="34" charset="0"/>
              </a:rPr>
              <a:t>Related B</a:t>
            </a:r>
            <a:r>
              <a:rPr kumimoji="0" lang="en-US" sz="2400" b="0" i="0" u="none" strike="noStrike" kern="1200" cap="none" spc="0" normalizeH="0" baseline="0" noProof="0" dirty="0" err="1">
                <a:ln>
                  <a:noFill/>
                </a:ln>
                <a:solidFill>
                  <a:srgbClr val="000000"/>
                </a:solidFill>
                <a:effectLst/>
                <a:uLnTx/>
                <a:uFillTx/>
                <a:latin typeface="Aptos" panose="020B0004020202020204" pitchFamily="34" charset="0"/>
              </a:rPr>
              <a:t>oard</a:t>
            </a:r>
            <a:r>
              <a:rPr kumimoji="0" lang="en-US" sz="2400" b="0" i="0" u="none" strike="noStrike" kern="1200" cap="none" spc="0" normalizeH="0" baseline="0" noProof="0" dirty="0">
                <a:ln>
                  <a:noFill/>
                </a:ln>
                <a:solidFill>
                  <a:srgbClr val="000000"/>
                </a:solidFill>
                <a:effectLst/>
                <a:uLnTx/>
                <a:uFillTx/>
                <a:latin typeface="Aptos" panose="020B0004020202020204" pitchFamily="34" charset="0"/>
              </a:rPr>
              <a:t> action topics may include:</a:t>
            </a:r>
            <a:endParaRPr kumimoji="0" lang="en-US" sz="3600" b="0" i="0" u="none" strike="noStrike" kern="1200" cap="none" spc="0" normalizeH="0" baseline="0" noProof="0" dirty="0">
              <a:ln>
                <a:noFill/>
              </a:ln>
              <a:solidFill>
                <a:srgbClr val="000000"/>
              </a:solidFill>
              <a:effectLst/>
              <a:uLnTx/>
              <a:uFillTx/>
              <a:latin typeface="Aptos" panose="020B0004020202020204" pitchFamily="34" charset="0"/>
            </a:endParaRPr>
          </a:p>
          <a:p>
            <a:pPr marL="742950" marR="0" lvl="1"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a:cs typeface="Calibri" panose="020F0502020204030204"/>
              </a:rPr>
              <a:t>Land swaps</a:t>
            </a:r>
          </a:p>
          <a:p>
            <a:pPr marL="742950" lvl="1" indent="-285750" defTabSz="457200">
              <a:buFont typeface="Arial"/>
              <a:buChar char="•"/>
              <a:defRPr/>
            </a:pPr>
            <a:r>
              <a:rPr lang="en-US" sz="2400" dirty="0">
                <a:solidFill>
                  <a:srgbClr val="000000"/>
                </a:solidFill>
                <a:latin typeface="Aptos" panose="020B0004020202020204" pitchFamily="34" charset="0"/>
                <a:ea typeface="Calibri" panose="020F0502020204030204"/>
                <a:cs typeface="Calibri" panose="020F0502020204030204"/>
              </a:rPr>
              <a:t>Sale leaseback</a:t>
            </a:r>
            <a:endParaRPr kumimoji="0" lang="en-US" sz="2400" b="0" i="0" u="none" strike="noStrike" kern="1200" cap="none" spc="0" normalizeH="0" baseline="0" noProof="0" dirty="0">
              <a:ln>
                <a:noFill/>
              </a:ln>
              <a:solidFill>
                <a:srgbClr val="000000"/>
              </a:solidFill>
              <a:effectLst/>
              <a:uLnTx/>
              <a:uFillTx/>
              <a:latin typeface="Aptos" panose="020B0004020202020204" pitchFamily="34" charset="0"/>
              <a:ea typeface="Calibri" panose="020F0502020204030204"/>
              <a:cs typeface="Calibri" panose="020F0502020204030204"/>
            </a:endParaRPr>
          </a:p>
          <a:p>
            <a:pPr marL="742950" lvl="1" indent="-285750" defTabSz="457200">
              <a:buFont typeface="Arial"/>
              <a:buChar char="•"/>
              <a:defRPr/>
            </a:pPr>
            <a:r>
              <a:rPr lang="en-US" sz="2400" dirty="0">
                <a:solidFill>
                  <a:srgbClr val="000000"/>
                </a:solidFill>
                <a:latin typeface="Aptos" panose="020B0004020202020204" pitchFamily="34" charset="0"/>
                <a:ea typeface="Calibri" panose="020F0502020204030204"/>
                <a:cs typeface="Calibri" panose="020F0502020204030204"/>
              </a:rPr>
              <a:t>Auctions</a:t>
            </a:r>
          </a:p>
          <a:p>
            <a:pPr marL="742950" lvl="1" indent="-285750" defTabSz="457200">
              <a:buFont typeface="Arial"/>
              <a:buChar char="•"/>
              <a:defRPr/>
            </a:pPr>
            <a:r>
              <a:rPr lang="en-US" sz="2400" dirty="0">
                <a:solidFill>
                  <a:srgbClr val="000000"/>
                </a:solidFill>
                <a:latin typeface="Aptos" panose="020B0004020202020204" pitchFamily="34" charset="0"/>
                <a:ea typeface="Calibri" panose="020F0502020204030204"/>
                <a:cs typeface="Calibri" panose="020F0502020204030204"/>
              </a:rPr>
              <a:t>Donation policy</a:t>
            </a:r>
          </a:p>
          <a:p>
            <a:pPr marL="742950" lvl="1" indent="-285750" defTabSz="457200">
              <a:buFont typeface="Arial"/>
              <a:buChar char="•"/>
              <a:defRPr/>
            </a:pPr>
            <a:r>
              <a:rPr lang="en-US" sz="2400" dirty="0">
                <a:solidFill>
                  <a:srgbClr val="000000"/>
                </a:solidFill>
                <a:latin typeface="Aptos" panose="020B0004020202020204" pitchFamily="34" charset="0"/>
                <a:ea typeface="Calibri" panose="020F0502020204030204"/>
                <a:cs typeface="Calibri" panose="020F0502020204030204"/>
              </a:rPr>
              <a:t>Records retention policy</a:t>
            </a:r>
          </a:p>
          <a:p>
            <a:pPr marR="0" lvl="0" algn="l" defTabSz="457200" rtl="0" eaLnBrk="1" fontAlgn="auto" latinLnBrk="0" hangingPunct="1">
              <a:lnSpc>
                <a:spcPct val="100000"/>
              </a:lnSpc>
              <a:spcBef>
                <a:spcPts val="0"/>
              </a:spcBef>
              <a:spcAft>
                <a:spcPts val="0"/>
              </a:spcAft>
              <a:buClrTx/>
              <a:buSzTx/>
              <a:tabLst/>
              <a:defRPr/>
            </a:pP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Google Shape;173;g38e449d452e_1_20">
            <a:extLst>
              <a:ext uri="{FF2B5EF4-FFF2-40B4-BE49-F238E27FC236}">
                <a16:creationId xmlns:a16="http://schemas.microsoft.com/office/drawing/2014/main" id="{B5565CCA-F4B3-BD8C-C6C8-C53AA3DB31B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30</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4" name="TextBox 3">
            <a:extLst>
              <a:ext uri="{FF2B5EF4-FFF2-40B4-BE49-F238E27FC236}">
                <a16:creationId xmlns:a16="http://schemas.microsoft.com/office/drawing/2014/main" id="{CE780B11-D4AC-A38A-81F5-12A94943CF4D}"/>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a:solidFill>
                  <a:schemeClr val="bg1"/>
                </a:solidFill>
                <a:cs typeface="Arial"/>
                <a:sym typeface="Arial"/>
              </a:rPr>
              <a:t>The </a:t>
            </a:r>
            <a:r>
              <a:rPr lang="en-US" sz="2800" b="1">
                <a:solidFill>
                  <a:schemeClr val="bg1"/>
                </a:solidFill>
                <a:latin typeface="Aptos" panose="020B0004020202020204" pitchFamily="34" charset="0"/>
                <a:cs typeface="Arial"/>
                <a:sym typeface="Arial"/>
              </a:rPr>
              <a:t>Board</a:t>
            </a:r>
            <a:r>
              <a:rPr lang="en-US" sz="2800" b="1">
                <a:solidFill>
                  <a:schemeClr val="bg1"/>
                </a:solidFill>
                <a:cs typeface="Arial"/>
                <a:sym typeface="Arial"/>
              </a:rPr>
              <a:t> should expect a number of upcoming topics</a:t>
            </a:r>
          </a:p>
        </p:txBody>
      </p:sp>
    </p:spTree>
    <p:extLst>
      <p:ext uri="{BB962C8B-B14F-4D97-AF65-F5344CB8AC3E}">
        <p14:creationId xmlns:p14="http://schemas.microsoft.com/office/powerpoint/2010/main" val="269345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25124F8-1F57-CC69-6245-3B2C32F17F46}"/>
            </a:ext>
          </a:extLst>
        </p:cNvPr>
        <p:cNvGrpSpPr/>
        <p:nvPr/>
      </p:nvGrpSpPr>
      <p:grpSpPr>
        <a:xfrm>
          <a:off x="0" y="0"/>
          <a:ext cx="0" cy="0"/>
          <a:chOff x="0" y="0"/>
          <a:chExt cx="0" cy="0"/>
        </a:xfrm>
      </p:grpSpPr>
      <p:sp>
        <p:nvSpPr>
          <p:cNvPr id="2" name="Google Shape;173;g38e449d452e_1_20">
            <a:extLst>
              <a:ext uri="{FF2B5EF4-FFF2-40B4-BE49-F238E27FC236}">
                <a16:creationId xmlns:a16="http://schemas.microsoft.com/office/drawing/2014/main" id="{9584C631-4992-01FD-F3F1-E7E0588351FC}"/>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31</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graphicFrame>
        <p:nvGraphicFramePr>
          <p:cNvPr id="6" name="Table 5">
            <a:extLst>
              <a:ext uri="{FF2B5EF4-FFF2-40B4-BE49-F238E27FC236}">
                <a16:creationId xmlns:a16="http://schemas.microsoft.com/office/drawing/2014/main" id="{B10EF970-B163-33BA-62CA-D233BBC1B83E}"/>
              </a:ext>
            </a:extLst>
          </p:cNvPr>
          <p:cNvGraphicFramePr>
            <a:graphicFrameLocks noGrp="1"/>
          </p:cNvGraphicFramePr>
          <p:nvPr>
            <p:extLst>
              <p:ext uri="{D42A27DB-BD31-4B8C-83A1-F6EECF244321}">
                <p14:modId xmlns:p14="http://schemas.microsoft.com/office/powerpoint/2010/main" val="1682424867"/>
              </p:ext>
            </p:extLst>
          </p:nvPr>
        </p:nvGraphicFramePr>
        <p:xfrm>
          <a:off x="6545765" y="1747407"/>
          <a:ext cx="4560293" cy="4389120"/>
        </p:xfrm>
        <a:graphic>
          <a:graphicData uri="http://schemas.openxmlformats.org/drawingml/2006/table">
            <a:tbl>
              <a:tblPr bandRow="1">
                <a:tableStyleId>{5C22544A-7EE6-4342-B048-85BDC9FD1C3A}</a:tableStyleId>
              </a:tblPr>
              <a:tblGrid>
                <a:gridCol w="4560293">
                  <a:extLst>
                    <a:ext uri="{9D8B030D-6E8A-4147-A177-3AD203B41FA5}">
                      <a16:colId xmlns:a16="http://schemas.microsoft.com/office/drawing/2014/main" val="1600121881"/>
                    </a:ext>
                  </a:extLst>
                </a:gridCol>
              </a:tblGrid>
              <a:tr h="180975">
                <a:tc>
                  <a:txBody>
                    <a:bodyPr/>
                    <a:lstStyle/>
                    <a:p>
                      <a:pPr lvl="0" algn="l">
                        <a:lnSpc>
                          <a:spcPct val="100000"/>
                        </a:lnSpc>
                        <a:spcBef>
                          <a:spcPts val="0"/>
                        </a:spcBef>
                        <a:spcAft>
                          <a:spcPts val="0"/>
                        </a:spcAft>
                        <a:buNone/>
                      </a:pPr>
                      <a:r>
                        <a:rPr lang="en-US" sz="1800" b="1" i="0" u="none" strike="noStrike" noProof="0">
                          <a:solidFill>
                            <a:srgbClr val="000000"/>
                          </a:solidFill>
                          <a:effectLst/>
                          <a:latin typeface="Aptos"/>
                        </a:rPr>
                        <a:t>Abate and Demolish Eight Properties as Part of Segment 9 Work</a:t>
                      </a:r>
                      <a:endParaRPr lang="en-US" sz="1800" b="0" i="0" u="none" strike="noStrike" noProof="0">
                        <a:solidFill>
                          <a:schemeClr val="dk1"/>
                        </a:solidFill>
                        <a:effectLst/>
                        <a:latin typeface="Aptos"/>
                        <a:ea typeface="+mn-ea"/>
                        <a:cs typeface="+mn-cs"/>
                      </a:endParaRPr>
                    </a:p>
                    <a:p>
                      <a:pPr lvl="0" algn="l">
                        <a:lnSpc>
                          <a:spcPct val="100000"/>
                        </a:lnSpc>
                        <a:spcBef>
                          <a:spcPts val="0"/>
                        </a:spcBef>
                        <a:spcAft>
                          <a:spcPts val="0"/>
                        </a:spcAft>
                        <a:buNone/>
                      </a:pPr>
                      <a:endParaRPr lang="en-US" sz="1800" b="0" i="0">
                        <a:solidFill>
                          <a:srgbClr val="000000"/>
                        </a:solidFill>
                        <a:effectLst/>
                        <a:latin typeface="Aptos"/>
                        <a:ea typeface="Calibri"/>
                        <a:cs typeface="Calibri"/>
                      </a:endParaRPr>
                    </a:p>
                    <a:p>
                      <a:pPr marL="285750" marR="0" lvl="0" indent="-285750" algn="l">
                        <a:buClr>
                          <a:srgbClr val="000000"/>
                        </a:buClr>
                        <a:buSzPts val="2400"/>
                        <a:buFont typeface="Arial"/>
                        <a:buChar char="•"/>
                      </a:pPr>
                      <a:r>
                        <a:rPr lang="en-US" sz="1800" b="0" i="0" dirty="0" err="1">
                          <a:solidFill>
                            <a:srgbClr val="000000"/>
                          </a:solidFill>
                          <a:effectLst/>
                          <a:latin typeface="Aptos"/>
                          <a:ea typeface="Calibri"/>
                          <a:cs typeface="Calibri"/>
                        </a:rPr>
                        <a:t>Cranwood</a:t>
                      </a:r>
                      <a:r>
                        <a:rPr lang="en-US" sz="1800" b="0" i="0" dirty="0">
                          <a:solidFill>
                            <a:srgbClr val="000000"/>
                          </a:solidFill>
                          <a:effectLst/>
                          <a:latin typeface="Aptos"/>
                          <a:ea typeface="Calibri"/>
                          <a:cs typeface="Calibri"/>
                        </a:rPr>
                        <a:t> ES Abate/Demo</a:t>
                      </a:r>
                      <a:endParaRPr lang="en-US" sz="1800" dirty="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3660326680"/>
                  </a:ext>
                </a:extLst>
              </a:tr>
              <a:tr h="180975">
                <a:tc>
                  <a:txBody>
                    <a:bodyPr/>
                    <a:lstStyle/>
                    <a:p>
                      <a:pPr marL="285750" marR="0" indent="-285750" algn="l" rtl="0" fontAlgn="ctr">
                        <a:buClr>
                          <a:srgbClr val="000000"/>
                        </a:buClr>
                        <a:buSzPts val="2400"/>
                        <a:buFont typeface="Arial" panose="020B0604020202020204" pitchFamily="34" charset="0"/>
                        <a:buChar char="•"/>
                      </a:pPr>
                      <a:r>
                        <a:rPr lang="en-US" sz="1800" b="0" i="0" dirty="0">
                          <a:solidFill>
                            <a:srgbClr val="000000"/>
                          </a:solidFill>
                          <a:effectLst/>
                          <a:latin typeface="Aptos"/>
                          <a:ea typeface="Calibri"/>
                          <a:cs typeface="Calibri"/>
                        </a:rPr>
                        <a:t>Empire </a:t>
                      </a:r>
                      <a:r>
                        <a:rPr lang="en-US" sz="1800" b="0" i="0" dirty="0" err="1">
                          <a:solidFill>
                            <a:srgbClr val="000000"/>
                          </a:solidFill>
                          <a:effectLst/>
                          <a:latin typeface="Aptos"/>
                          <a:ea typeface="Calibri"/>
                          <a:cs typeface="Calibri"/>
                        </a:rPr>
                        <a:t>Computech</a:t>
                      </a:r>
                      <a:r>
                        <a:rPr lang="en-US" sz="1800" b="0" i="0" dirty="0">
                          <a:solidFill>
                            <a:srgbClr val="000000"/>
                          </a:solidFill>
                          <a:effectLst/>
                          <a:latin typeface="Aptos"/>
                          <a:ea typeface="Calibri"/>
                          <a:cs typeface="Calibri"/>
                        </a:rPr>
                        <a:t> ES Abate/Demo</a:t>
                      </a:r>
                      <a:endParaRPr lang="en-US" sz="1800" dirty="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2125063680"/>
                  </a:ext>
                </a:extLst>
              </a:tr>
              <a:tr h="180975">
                <a:tc>
                  <a:txBody>
                    <a:bodyPr/>
                    <a:lstStyle/>
                    <a:p>
                      <a:pPr marL="285750" marR="0" indent="-285750" algn="l" rtl="0" fontAlgn="ctr">
                        <a:buClr>
                          <a:srgbClr val="000000"/>
                        </a:buClr>
                        <a:buSzPts val="2400"/>
                        <a:buFont typeface="Arial" panose="020B0604020202020204" pitchFamily="34" charset="0"/>
                        <a:buChar char="•"/>
                      </a:pPr>
                      <a:r>
                        <a:rPr lang="en-US" sz="1800" b="0" i="0">
                          <a:solidFill>
                            <a:srgbClr val="000000"/>
                          </a:solidFill>
                          <a:effectLst/>
                          <a:latin typeface="Aptos"/>
                          <a:ea typeface="Calibri"/>
                          <a:cs typeface="Calibri"/>
                        </a:rPr>
                        <a:t>Iowa-Maple ES Abate/Demo</a:t>
                      </a:r>
                      <a:endParaRPr lang="en-US" sz="180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2057787180"/>
                  </a:ext>
                </a:extLst>
              </a:tr>
              <a:tr h="190500">
                <a:tc>
                  <a:txBody>
                    <a:bodyPr/>
                    <a:lstStyle/>
                    <a:p>
                      <a:pPr marL="285750" marR="0" indent="-285750" algn="l" rtl="0" fontAlgn="ctr">
                        <a:buClr>
                          <a:srgbClr val="000000"/>
                        </a:buClr>
                        <a:buSzPts val="2400"/>
                        <a:buFont typeface="Arial" panose="020B0604020202020204" pitchFamily="34" charset="0"/>
                        <a:buChar char="•"/>
                      </a:pPr>
                      <a:r>
                        <a:rPr lang="de-DE" sz="1800" b="0" i="0" dirty="0" err="1">
                          <a:solidFill>
                            <a:srgbClr val="000000"/>
                          </a:solidFill>
                          <a:effectLst/>
                          <a:latin typeface="Aptos"/>
                          <a:ea typeface="Calibri"/>
                          <a:cs typeface="Calibri"/>
                        </a:rPr>
                        <a:t>Mt</a:t>
                      </a:r>
                      <a:r>
                        <a:rPr lang="de-DE" sz="1800" b="0" i="0" dirty="0">
                          <a:solidFill>
                            <a:srgbClr val="000000"/>
                          </a:solidFill>
                          <a:effectLst/>
                          <a:latin typeface="Aptos"/>
                          <a:ea typeface="Calibri"/>
                          <a:cs typeface="Calibri"/>
                        </a:rPr>
                        <a:t> Auburn ES Abate/Demo</a:t>
                      </a:r>
                      <a:endParaRPr lang="de-DE" sz="1800" dirty="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2854857342"/>
                  </a:ext>
                </a:extLst>
              </a:tr>
              <a:tr h="190500">
                <a:tc>
                  <a:txBody>
                    <a:bodyPr/>
                    <a:lstStyle/>
                    <a:p>
                      <a:pPr marL="285750" marR="0" indent="-285750" algn="l" rtl="0" fontAlgn="ctr">
                        <a:buClr>
                          <a:srgbClr val="000000"/>
                        </a:buClr>
                        <a:buSzPts val="2400"/>
                        <a:buFont typeface="Arial" panose="020B0604020202020204" pitchFamily="34" charset="0"/>
                        <a:buChar char="•"/>
                      </a:pPr>
                      <a:r>
                        <a:rPr lang="en-US" sz="1800" b="0" i="0">
                          <a:solidFill>
                            <a:srgbClr val="000000"/>
                          </a:solidFill>
                          <a:effectLst/>
                          <a:latin typeface="Aptos"/>
                          <a:ea typeface="Calibri"/>
                          <a:cs typeface="Calibri"/>
                        </a:rPr>
                        <a:t>Paul Revere ES Abate/Demo</a:t>
                      </a:r>
                      <a:endParaRPr lang="en-US" sz="180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1340177437"/>
                  </a:ext>
                </a:extLst>
              </a:tr>
              <a:tr h="180975">
                <a:tc>
                  <a:txBody>
                    <a:bodyPr/>
                    <a:lstStyle/>
                    <a:p>
                      <a:pPr marL="285750" marR="0" indent="-285750" algn="l" rtl="0" fontAlgn="ctr">
                        <a:buClr>
                          <a:srgbClr val="000000"/>
                        </a:buClr>
                        <a:buSzPts val="2400"/>
                        <a:buFont typeface="Arial" panose="020B0604020202020204" pitchFamily="34" charset="0"/>
                        <a:buChar char="•"/>
                      </a:pPr>
                      <a:r>
                        <a:rPr lang="en-US" sz="1800" b="0" i="0">
                          <a:solidFill>
                            <a:srgbClr val="000000"/>
                          </a:solidFill>
                          <a:effectLst/>
                          <a:latin typeface="Aptos"/>
                          <a:ea typeface="Calibri"/>
                          <a:cs typeface="Calibri"/>
                        </a:rPr>
                        <a:t>Audubon MS Abate/Demo</a:t>
                      </a:r>
                      <a:endParaRPr lang="en-US" sz="180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1668053970"/>
                  </a:ext>
                </a:extLst>
              </a:tr>
              <a:tr h="180975">
                <a:tc>
                  <a:txBody>
                    <a:bodyPr/>
                    <a:lstStyle/>
                    <a:p>
                      <a:pPr marL="285750" marR="0" indent="-285750" algn="l" rtl="0" fontAlgn="ctr">
                        <a:buClr>
                          <a:srgbClr val="000000"/>
                        </a:buClr>
                        <a:buSzPts val="2400"/>
                        <a:buFont typeface="Arial" panose="020B0604020202020204" pitchFamily="34" charset="0"/>
                        <a:buChar char="•"/>
                      </a:pPr>
                      <a:r>
                        <a:rPr lang="en-US" sz="1800" b="0" i="0">
                          <a:solidFill>
                            <a:srgbClr val="000000"/>
                          </a:solidFill>
                          <a:effectLst/>
                          <a:latin typeface="Aptos"/>
                          <a:ea typeface="Calibri"/>
                          <a:cs typeface="Calibri"/>
                        </a:rPr>
                        <a:t>Central MS Abate/Demo</a:t>
                      </a:r>
                      <a:endParaRPr lang="en-US" sz="1800">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504508905"/>
                  </a:ext>
                </a:extLst>
              </a:tr>
              <a:tr h="180975">
                <a:tc>
                  <a:txBody>
                    <a:bodyPr/>
                    <a:lstStyle/>
                    <a:p>
                      <a:pPr marL="285750" marR="0" indent="-285750" algn="l" rtl="0" fontAlgn="b">
                        <a:buClr>
                          <a:srgbClr val="000000"/>
                        </a:buClr>
                        <a:buSzPts val="2400"/>
                        <a:buFont typeface="Arial" panose="020B0604020202020204" pitchFamily="34" charset="0"/>
                        <a:buChar char="•"/>
                      </a:pPr>
                      <a:r>
                        <a:rPr lang="en-US" sz="1800" b="0" i="0">
                          <a:solidFill>
                            <a:srgbClr val="000000"/>
                          </a:solidFill>
                          <a:effectLst/>
                          <a:latin typeface="Aptos"/>
                          <a:ea typeface="Calibri"/>
                          <a:cs typeface="Calibri"/>
                        </a:rPr>
                        <a:t>Willson MS Demo</a:t>
                      </a:r>
                    </a:p>
                    <a:p>
                      <a:pPr marL="0" marR="0" lvl="0" indent="0" algn="l">
                        <a:lnSpc>
                          <a:spcPct val="100000"/>
                        </a:lnSpc>
                        <a:spcBef>
                          <a:spcPts val="0"/>
                        </a:spcBef>
                        <a:spcAft>
                          <a:spcPts val="0"/>
                        </a:spcAft>
                        <a:buClr>
                          <a:srgbClr val="000000"/>
                        </a:buClr>
                        <a:buSzPts val="2400"/>
                        <a:buNone/>
                      </a:pPr>
                      <a:endParaRPr lang="en-US" sz="1800" b="0" i="0" u="none" strike="noStrike" noProof="0">
                        <a:solidFill>
                          <a:srgbClr val="000000"/>
                        </a:solidFill>
                        <a:effectLst/>
                        <a:latin typeface="Aptos"/>
                        <a:ea typeface="Calibri"/>
                        <a:cs typeface="Calibri"/>
                      </a:endParaRPr>
                    </a:p>
                    <a:p>
                      <a:pPr marL="285750" marR="0" lvl="0" indent="-285750" algn="l">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noProof="0">
                          <a:solidFill>
                            <a:srgbClr val="000000"/>
                          </a:solidFill>
                          <a:effectLst/>
                          <a:latin typeface="Aptos"/>
                          <a:ea typeface="Calibri"/>
                          <a:cs typeface="Calibri"/>
                        </a:rPr>
                        <a:t>Robert P. Madison, International Inc. selected as A/E - Oct 2025</a:t>
                      </a:r>
                    </a:p>
                    <a:p>
                      <a:pPr marL="285750" marR="0" lvl="0" indent="-285750" algn="l">
                        <a:lnSpc>
                          <a:spcPct val="100000"/>
                        </a:lnSpc>
                        <a:spcBef>
                          <a:spcPts val="0"/>
                        </a:spcBef>
                        <a:spcAft>
                          <a:spcPts val="0"/>
                        </a:spcAft>
                        <a:buClr>
                          <a:srgbClr val="000000"/>
                        </a:buClr>
                        <a:buSzPts val="2400"/>
                        <a:buFont typeface="Arial" panose="020B0604020202020204" pitchFamily="34" charset="0"/>
                        <a:buChar char="•"/>
                      </a:pPr>
                      <a:r>
                        <a:rPr lang="en-US" sz="1800" b="0" i="0" u="none" strike="noStrike" noProof="0">
                          <a:solidFill>
                            <a:srgbClr val="000000"/>
                          </a:solidFill>
                          <a:effectLst/>
                          <a:latin typeface="Aptos"/>
                          <a:ea typeface="Calibri"/>
                          <a:cs typeface="Calibri"/>
                        </a:rPr>
                        <a:t>Hammond selected as the CMR- Feb 2026</a:t>
                      </a:r>
                      <a:endParaRPr lang="en-US" sz="1800" b="0">
                        <a:latin typeface="Aptos"/>
                      </a:endParaRPr>
                    </a:p>
                    <a:p>
                      <a:pPr marL="347345" marR="0" lvl="0" indent="-347345" algn="l">
                        <a:buClr>
                          <a:srgbClr val="000000"/>
                        </a:buClr>
                        <a:buSzPts val="2400"/>
                        <a:buFont typeface="Arial" panose="020B0604020202020204" pitchFamily="34" charset="0"/>
                        <a:buChar char="•"/>
                      </a:pPr>
                      <a:endParaRPr lang="en-US" sz="1800" b="0" i="0">
                        <a:solidFill>
                          <a:srgbClr val="000000"/>
                        </a:solidFill>
                        <a:effectLst/>
                        <a:latin typeface="Aptos"/>
                        <a:ea typeface="Calibri"/>
                        <a:cs typeface="Calibri"/>
                      </a:endParaRPr>
                    </a:p>
                  </a:txBody>
                  <a:tcPr marL="0" marR="0" marT="0" marB="0" anchor="ctr">
                    <a:lnL>
                      <a:noFill/>
                    </a:lnL>
                    <a:lnR>
                      <a:noFill/>
                    </a:lnR>
                    <a:lnT>
                      <a:noFill/>
                    </a:lnT>
                    <a:lnB>
                      <a:noFill/>
                    </a:lnB>
                    <a:noFill/>
                  </a:tcPr>
                </a:tc>
                <a:extLst>
                  <a:ext uri="{0D108BD9-81ED-4DB2-BD59-A6C34878D82A}">
                    <a16:rowId xmlns:a16="http://schemas.microsoft.com/office/drawing/2014/main" val="2991578005"/>
                  </a:ext>
                </a:extLst>
              </a:tr>
            </a:tbl>
          </a:graphicData>
        </a:graphic>
      </p:graphicFrame>
      <p:sp>
        <p:nvSpPr>
          <p:cNvPr id="7" name="TextBox 6">
            <a:extLst>
              <a:ext uri="{FF2B5EF4-FFF2-40B4-BE49-F238E27FC236}">
                <a16:creationId xmlns:a16="http://schemas.microsoft.com/office/drawing/2014/main" id="{63F65CCB-36DB-8BFA-F67A-44F4DA7762B6}"/>
              </a:ext>
            </a:extLst>
          </p:cNvPr>
          <p:cNvSpPr txBox="1"/>
          <p:nvPr/>
        </p:nvSpPr>
        <p:spPr>
          <a:xfrm>
            <a:off x="720131" y="1743222"/>
            <a:ext cx="5375869"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a:ea typeface="Calibri"/>
                <a:cs typeface="Calibri"/>
              </a:rPr>
              <a:t>Construction Projects Updates</a:t>
            </a:r>
            <a:endParaRPr kumimoji="0" lang="en-US" sz="1800" b="0" i="0" u="none" strike="noStrike" kern="1200" cap="none" spc="0" normalizeH="0" baseline="0" noProof="0" dirty="0">
              <a:ln>
                <a:noFill/>
              </a:ln>
              <a:solidFill>
                <a:prstClr val="black"/>
              </a:solidFill>
              <a:effectLst/>
              <a:uLnTx/>
              <a:uFillTx/>
              <a:latin typeface="Aptos"/>
              <a:ea typeface="+mn-ea"/>
              <a:cs typeface="+mn-cs"/>
            </a:endParaRP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Joseph Gallagher remodel completed - Spring 2025</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Clark new </a:t>
            </a:r>
            <a:r>
              <a:rPr lang="en-US" dirty="0">
                <a:solidFill>
                  <a:prstClr val="black"/>
                </a:solidFill>
                <a:latin typeface="Aptos"/>
                <a:ea typeface="Calibri"/>
                <a:cs typeface="Calibri"/>
              </a:rPr>
              <a:t>b</a:t>
            </a:r>
            <a:r>
              <a:rPr kumimoji="0" lang="en-US" sz="1800" b="0" i="0" u="none" strike="noStrike" kern="1200" cap="none" spc="0" normalizeH="0" baseline="0" noProof="0" dirty="0" err="1">
                <a:ln>
                  <a:noFill/>
                </a:ln>
                <a:solidFill>
                  <a:prstClr val="black"/>
                </a:solidFill>
                <a:effectLst/>
                <a:uLnTx/>
                <a:uFillTx/>
                <a:latin typeface="Aptos"/>
                <a:ea typeface="Calibri"/>
                <a:cs typeface="Calibri"/>
              </a:rPr>
              <a:t>uild</a:t>
            </a:r>
            <a:r>
              <a:rPr kumimoji="0" lang="en-US" sz="1800" b="0" i="0" u="none" strike="noStrike" kern="1200" cap="none" spc="0" normalizeH="0" baseline="0" noProof="0" dirty="0">
                <a:ln>
                  <a:noFill/>
                </a:ln>
                <a:solidFill>
                  <a:prstClr val="black"/>
                </a:solidFill>
                <a:effectLst/>
                <a:uLnTx/>
                <a:uFillTx/>
                <a:latin typeface="Aptos"/>
                <a:ea typeface="Calibri"/>
                <a:cs typeface="Calibri"/>
              </a:rPr>
              <a:t> completed - August 2025</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Marion Seltzer</a:t>
            </a:r>
          </a:p>
          <a:p>
            <a:pPr marL="740410" lvl="0" indent="-283210">
              <a:buFont typeface="Arial"/>
              <a:buChar char="•"/>
              <a:defRPr/>
            </a:pPr>
            <a:r>
              <a:rPr lang="en-US" dirty="0">
                <a:solidFill>
                  <a:prstClr val="black"/>
                </a:solidFill>
                <a:latin typeface="Aptos"/>
                <a:ea typeface="Calibri"/>
                <a:cs typeface="Calibri"/>
              </a:rPr>
              <a:t>New design completed – Summer 2025</a:t>
            </a:r>
            <a:endParaRPr kumimoji="0" lang="en-US" sz="1800" b="0" i="0" u="none" strike="noStrike" kern="1200" cap="none" spc="0" normalizeH="0" baseline="0" noProof="0" dirty="0">
              <a:ln>
                <a:noFill/>
              </a:ln>
              <a:solidFill>
                <a:prstClr val="black"/>
              </a:solidFill>
              <a:effectLst/>
              <a:uLnTx/>
              <a:uFillTx/>
              <a:latin typeface="Aptos"/>
              <a:ea typeface="Calibri"/>
              <a:cs typeface="Calibri"/>
            </a:endParaRPr>
          </a:p>
          <a:p>
            <a:pPr marL="7404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Demolition completed – Fall 2025</a:t>
            </a:r>
          </a:p>
          <a:p>
            <a:pPr marL="7404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New build begins – Spring 2026</a:t>
            </a:r>
          </a:p>
          <a:p>
            <a:pPr marL="7404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Enhanced Space in partnership with </a:t>
            </a:r>
            <a:r>
              <a:rPr kumimoji="0" lang="en-US" sz="1800" b="0" i="0" u="none" strike="noStrike" kern="1200" cap="none" spc="0" normalizeH="0" baseline="0" noProof="0" dirty="0" err="1">
                <a:ln>
                  <a:noFill/>
                </a:ln>
                <a:solidFill>
                  <a:prstClr val="black"/>
                </a:solidFill>
                <a:effectLst/>
                <a:uLnTx/>
                <a:uFillTx/>
                <a:latin typeface="Aptos"/>
                <a:ea typeface="Calibri"/>
                <a:cs typeface="Calibri"/>
              </a:rPr>
              <a:t>Cudell</a:t>
            </a:r>
            <a:r>
              <a:rPr kumimoji="0" lang="en-US" sz="1800" b="0" i="0" u="none" strike="noStrike" kern="1200" cap="none" spc="0" normalizeH="0" baseline="0" noProof="0" dirty="0">
                <a:ln>
                  <a:noFill/>
                </a:ln>
                <a:solidFill>
                  <a:prstClr val="black"/>
                </a:solidFill>
                <a:effectLst/>
                <a:uLnTx/>
                <a:uFillTx/>
                <a:latin typeface="Aptos"/>
                <a:ea typeface="Calibri"/>
                <a:cs typeface="Calibri"/>
              </a:rPr>
              <a:t> Recreation Center</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JFK football </a:t>
            </a:r>
            <a:r>
              <a:rPr lang="en-US" dirty="0">
                <a:solidFill>
                  <a:prstClr val="black"/>
                </a:solidFill>
                <a:latin typeface="Aptos"/>
                <a:ea typeface="Calibri"/>
                <a:cs typeface="Calibri"/>
              </a:rPr>
              <a:t>f</a:t>
            </a:r>
            <a:r>
              <a:rPr kumimoji="0" lang="en-US" sz="1800" b="0" i="0" u="none" strike="noStrike" kern="1200" cap="none" spc="0" normalizeH="0" baseline="0" noProof="0" dirty="0" err="1">
                <a:ln>
                  <a:noFill/>
                </a:ln>
                <a:solidFill>
                  <a:prstClr val="black"/>
                </a:solidFill>
                <a:effectLst/>
                <a:uLnTx/>
                <a:uFillTx/>
                <a:latin typeface="Aptos"/>
                <a:ea typeface="Calibri"/>
                <a:cs typeface="Calibri"/>
              </a:rPr>
              <a:t>ield</a:t>
            </a:r>
            <a:r>
              <a:rPr kumimoji="0" lang="en-US" sz="1800" b="0" i="0" u="none" strike="noStrike" kern="1200" cap="none" spc="0" normalizeH="0" baseline="0" noProof="0" dirty="0">
                <a:ln>
                  <a:noFill/>
                </a:ln>
                <a:solidFill>
                  <a:prstClr val="black"/>
                </a:solidFill>
                <a:effectLst/>
                <a:uLnTx/>
                <a:uFillTx/>
                <a:latin typeface="Aptos"/>
                <a:ea typeface="Calibri"/>
                <a:cs typeface="Calibri"/>
              </a:rPr>
              <a:t> in partnership with City of Cleveland - Summer 2026</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prstClr val="black"/>
              </a:solidFill>
              <a:effectLs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a:ea typeface="Calibri"/>
                <a:cs typeface="Calibri"/>
              </a:rPr>
              <a:t>In Design and Community Meetings</a:t>
            </a:r>
          </a:p>
          <a:p>
            <a:pPr marL="283210" marR="0" lvl="0" indent="-28321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ptos"/>
                <a:ea typeface="Calibri"/>
                <a:cs typeface="Calibri"/>
              </a:rPr>
              <a:t>Lincoln-West High School design meetings in process - 2 completed to date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0BB7A8-9343-B924-930E-F5A7DAA4FDA7}"/>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a:solidFill>
                  <a:schemeClr val="bg1"/>
                </a:solidFill>
                <a:cs typeface="Arial"/>
                <a:sym typeface="Arial"/>
              </a:rPr>
              <a:t>Segment 8/9 Progress to Date</a:t>
            </a:r>
          </a:p>
        </p:txBody>
      </p:sp>
    </p:spTree>
    <p:extLst>
      <p:ext uri="{BB962C8B-B14F-4D97-AF65-F5344CB8AC3E}">
        <p14:creationId xmlns:p14="http://schemas.microsoft.com/office/powerpoint/2010/main" val="3985067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FC184EF-A5E0-191E-FCE7-BFE1F569CFEE}"/>
            </a:ext>
          </a:extLst>
        </p:cNvPr>
        <p:cNvGrpSpPr/>
        <p:nvPr/>
      </p:nvGrpSpPr>
      <p:grpSpPr>
        <a:xfrm>
          <a:off x="0" y="0"/>
          <a:ext cx="0" cy="0"/>
          <a:chOff x="0" y="0"/>
          <a:chExt cx="0" cy="0"/>
        </a:xfrm>
      </p:grpSpPr>
      <p:sp>
        <p:nvSpPr>
          <p:cNvPr id="2" name="Google Shape;173;g38e449d452e_1_20">
            <a:extLst>
              <a:ext uri="{FF2B5EF4-FFF2-40B4-BE49-F238E27FC236}">
                <a16:creationId xmlns:a16="http://schemas.microsoft.com/office/drawing/2014/main" id="{C8FE8CA7-DB0C-F2CF-2EC0-4083356FAB47}"/>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32</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0" name="TextBox 59">
            <a:extLst>
              <a:ext uri="{FF2B5EF4-FFF2-40B4-BE49-F238E27FC236}">
                <a16:creationId xmlns:a16="http://schemas.microsoft.com/office/drawing/2014/main" id="{975B756A-109B-8E63-B8C3-E6659F221AD3}"/>
              </a:ext>
            </a:extLst>
          </p:cNvPr>
          <p:cNvSpPr txBox="1"/>
          <p:nvPr/>
        </p:nvSpPr>
        <p:spPr>
          <a:xfrm>
            <a:off x="691634" y="1818992"/>
            <a:ext cx="5884671" cy="48628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Aptos" panose="020B0004020202020204" pitchFamily="34" charset="0"/>
                <a:ea typeface="Calibri"/>
                <a:cs typeface="Calibri"/>
              </a:rPr>
              <a:t>New Build Eastside HS - Glenville property</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a:ea typeface="Calibri"/>
                <a:cs typeface="Calibri"/>
              </a:rPr>
              <a:t>1200 students/supporting career pathways related to trades and health services</a:t>
            </a:r>
            <a:endParaRPr kumimoji="0" lang="en-US" b="0" i="0" u="none" strike="noStrike" kern="1200" cap="none" spc="0" normalizeH="0" baseline="0" noProof="0">
              <a:ln>
                <a:noFill/>
              </a:ln>
              <a:solidFill>
                <a:prstClr val="black"/>
              </a:solidFill>
              <a:effectLst/>
              <a:highlight>
                <a:srgbClr val="FFFFFF"/>
              </a:highlight>
              <a:uLnTx/>
              <a:uFillTx/>
              <a:latin typeface="Aptos"/>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a:ea typeface="Calibri"/>
                <a:cs typeface="Calibri"/>
              </a:rPr>
              <a:t>Auditorium/competition </a:t>
            </a:r>
            <a:r>
              <a:rPr lang="en-US">
                <a:solidFill>
                  <a:prstClr val="black"/>
                </a:solidFill>
                <a:latin typeface="Aptos"/>
                <a:ea typeface="Calibri"/>
                <a:cs typeface="Calibri"/>
              </a:rPr>
              <a:t>g</a:t>
            </a:r>
            <a:r>
              <a:rPr kumimoji="0" lang="en-US" b="0" i="0" u="none" strike="noStrike" kern="1200" cap="none" spc="0" normalizeH="0" baseline="0" noProof="0" err="1">
                <a:ln>
                  <a:noFill/>
                </a:ln>
                <a:solidFill>
                  <a:prstClr val="black"/>
                </a:solidFill>
                <a:effectLst/>
                <a:uLnTx/>
                <a:uFillTx/>
                <a:latin typeface="Aptos"/>
                <a:ea typeface="Calibri"/>
                <a:cs typeface="Calibri"/>
              </a:rPr>
              <a:t>ymnasium</a:t>
            </a:r>
            <a:endParaRPr lang="en-US">
              <a:solidFill>
                <a:prstClr val="black"/>
              </a:solidFill>
              <a:highlight>
                <a:srgbClr val="FFFFFF"/>
              </a:highlight>
              <a:latin typeface="Aptos"/>
              <a:ea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Solidifying the partnership with YMCA and City (MOU)</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Finalized the site plan concept that may change or be adapted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a:ea typeface="Calibri"/>
                <a:cs typeface="Calibri"/>
              </a:rPr>
              <a:t>TDA A/E selected for design phase/Oct 2025 and Hammond selected as CMR/Feb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Apto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prstClr val="black"/>
                </a:solidFill>
                <a:effectLst/>
                <a:uLnTx/>
                <a:uFillTx/>
                <a:latin typeface="Aptos"/>
                <a:ea typeface="Calibri"/>
                <a:cs typeface="Calibri"/>
              </a:rPr>
              <a:t>Next Steps Include</a:t>
            </a:r>
            <a:endParaRPr kumimoji="0" lang="en-US" b="0" i="0" u="none" strike="noStrike" kern="1200" cap="none" spc="0" normalizeH="0" baseline="0" noProof="0">
              <a:ln>
                <a:noFill/>
              </a:ln>
              <a:solidFill>
                <a:prstClr val="black"/>
              </a:solidFill>
              <a:effectLst/>
              <a:uLnTx/>
              <a:uFillTx/>
              <a:latin typeface="Aptos"/>
              <a:ea typeface="+mn-ea"/>
              <a:cs typeface="+mn-cs"/>
            </a:endParaRPr>
          </a:p>
          <a:p>
            <a:pPr marL="347345" marR="0" lvl="0" indent="-347345"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Resolution for BOE action to include:</a:t>
            </a:r>
          </a:p>
          <a:p>
            <a:pPr marL="804545" marR="0" lvl="1" indent="-347345" algn="l" defTabSz="914400" rtl="0" eaLnBrk="1" fontAlgn="auto" latinLnBrk="0" hangingPunct="1">
              <a:lnSpc>
                <a:spcPct val="100000"/>
              </a:lnSpc>
              <a:spcBef>
                <a:spcPts val="0"/>
              </a:spcBef>
              <a:spcAft>
                <a:spcPts val="0"/>
              </a:spcAft>
              <a:buClrTx/>
              <a:buSzTx/>
              <a:buFont typeface="Courier New"/>
              <a:buChar char="o"/>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Land swap parcels</a:t>
            </a:r>
          </a:p>
          <a:p>
            <a:pPr marL="804545" marR="0" lvl="1" indent="-347345" algn="l" defTabSz="914400" rtl="0" eaLnBrk="1" fontAlgn="auto" latinLnBrk="0" hangingPunct="1">
              <a:lnSpc>
                <a:spcPct val="100000"/>
              </a:lnSpc>
              <a:spcBef>
                <a:spcPts val="0"/>
              </a:spcBef>
              <a:spcAft>
                <a:spcPts val="0"/>
              </a:spcAft>
              <a:buClrTx/>
              <a:buSzTx/>
              <a:buFont typeface="Courier New"/>
              <a:buChar char="o"/>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Partnership agreement and timeline</a:t>
            </a:r>
          </a:p>
          <a:p>
            <a:pPr marL="347345" marR="0" lvl="0" indent="-347345"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Schedule community meetings</a:t>
            </a:r>
          </a:p>
          <a:p>
            <a:pPr marL="347345" marR="0" lvl="0" indent="-347345" algn="l" defTabSz="914400" rtl="0" eaLnBrk="1" fontAlgn="auto" latinLnBrk="0" hangingPunct="1">
              <a:lnSpc>
                <a:spcPct val="100000"/>
              </a:lnSpc>
              <a:spcBef>
                <a:spcPts val="0"/>
              </a:spcBef>
              <a:spcAft>
                <a:spcPts val="0"/>
              </a:spcAft>
              <a:buClrTx/>
              <a:buSzTx/>
              <a:buFont typeface="Arial"/>
              <a:buChar char="•"/>
              <a:tabLst/>
              <a:defRPr/>
            </a:pPr>
            <a:r>
              <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rPr>
              <a:t>Beginning planning for swing site in 2027</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ptos" panose="020B0004020202020204" pitchFamily="34" charset="0"/>
              <a:ea typeface="Calibri"/>
              <a:cs typeface="Calibri"/>
            </a:endParaRPr>
          </a:p>
        </p:txBody>
      </p:sp>
      <p:pic>
        <p:nvPicPr>
          <p:cNvPr id="61" name="Picture 60" descr="A map of a city&#10;&#10;AI-generated content may be incorrect.">
            <a:extLst>
              <a:ext uri="{FF2B5EF4-FFF2-40B4-BE49-F238E27FC236}">
                <a16:creationId xmlns:a16="http://schemas.microsoft.com/office/drawing/2014/main" id="{947C91CC-B6AA-1D58-C5B5-9F6B3861994F}"/>
              </a:ext>
            </a:extLst>
          </p:cNvPr>
          <p:cNvPicPr>
            <a:picLocks noChangeAspect="1"/>
          </p:cNvPicPr>
          <p:nvPr/>
        </p:nvPicPr>
        <p:blipFill>
          <a:blip r:embed="rId4"/>
          <a:stretch>
            <a:fillRect/>
          </a:stretch>
        </p:blipFill>
        <p:spPr>
          <a:xfrm>
            <a:off x="6920249" y="1615819"/>
            <a:ext cx="4362199" cy="5066043"/>
          </a:xfrm>
          <a:prstGeom prst="rect">
            <a:avLst/>
          </a:prstGeom>
        </p:spPr>
      </p:pic>
      <p:sp>
        <p:nvSpPr>
          <p:cNvPr id="4" name="TextBox 3">
            <a:extLst>
              <a:ext uri="{FF2B5EF4-FFF2-40B4-BE49-F238E27FC236}">
                <a16:creationId xmlns:a16="http://schemas.microsoft.com/office/drawing/2014/main" id="{C881B34D-E26B-0B4A-8B93-D3D39BA9E074}"/>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a:solidFill>
                  <a:schemeClr val="bg1"/>
                </a:solidFill>
                <a:cs typeface="Arial"/>
                <a:sym typeface="Arial"/>
              </a:rPr>
              <a:t>Segment 8/9 Progress to Date (cont.)</a:t>
            </a:r>
          </a:p>
        </p:txBody>
      </p:sp>
    </p:spTree>
    <p:extLst>
      <p:ext uri="{BB962C8B-B14F-4D97-AF65-F5344CB8AC3E}">
        <p14:creationId xmlns:p14="http://schemas.microsoft.com/office/powerpoint/2010/main" val="1199683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94A7837-FB84-61CF-241A-2B63F0D60B01}"/>
              </a:ext>
            </a:extLst>
          </p:cNvPr>
          <p:cNvSpPr txBox="1">
            <a:spLocks/>
          </p:cNvSpPr>
          <p:nvPr/>
        </p:nvSpPr>
        <p:spPr>
          <a:xfrm>
            <a:off x="7429421" y="2792276"/>
            <a:ext cx="4595727" cy="316774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000000"/>
                </a:solidFill>
                <a:latin typeface="Aptos"/>
              </a:rPr>
              <a:t>Building Readiness and Investments</a:t>
            </a:r>
            <a:endParaRPr lang="en-US" sz="3600" dirty="0">
              <a:solidFill>
                <a:srgbClr val="000000"/>
              </a:solidFill>
              <a:latin typeface="Aptos"/>
            </a:endParaRPr>
          </a:p>
          <a:p>
            <a:pPr algn="r"/>
            <a:endParaRPr lang="en-US" sz="3600" dirty="0">
              <a:solidFill>
                <a:srgbClr val="000000"/>
              </a:solidFill>
              <a:latin typeface="Aptos"/>
            </a:endParaRPr>
          </a:p>
          <a:p>
            <a:pPr algn="r"/>
            <a:r>
              <a:rPr lang="en-US" sz="3600" b="1" dirty="0">
                <a:solidFill>
                  <a:srgbClr val="000000"/>
                </a:solidFill>
                <a:latin typeface="Aptos"/>
              </a:rPr>
              <a:t>Rachel Mikolajczyk</a:t>
            </a:r>
            <a:endParaRPr lang="en-US" sz="3600" dirty="0">
              <a:solidFill>
                <a:srgbClr val="000000"/>
              </a:solidFill>
              <a:latin typeface="Aptos"/>
            </a:endParaRPr>
          </a:p>
          <a:p>
            <a:pPr algn="r"/>
            <a:endParaRPr lang="en-US" sz="3600" b="1" dirty="0">
              <a:solidFill>
                <a:srgbClr val="1E2748"/>
              </a:solidFill>
              <a:latin typeface="Aptos" panose="020B0004020202020204" pitchFamily="34" charset="0"/>
            </a:endParaRPr>
          </a:p>
        </p:txBody>
      </p:sp>
      <p:sp>
        <p:nvSpPr>
          <p:cNvPr id="3" name="Google Shape;173;g38e449d452e_1_20">
            <a:extLst>
              <a:ext uri="{FF2B5EF4-FFF2-40B4-BE49-F238E27FC236}">
                <a16:creationId xmlns:a16="http://schemas.microsoft.com/office/drawing/2014/main" id="{4E4EDB2A-02F5-98EB-3BE4-5DD5ED255E22}"/>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33</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3292191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F82432-E409-EDFE-FA77-F4DD0828FC8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1207CE4-38E9-DE46-3036-11DD7A36E125}"/>
              </a:ext>
            </a:extLst>
          </p:cNvPr>
          <p:cNvSpPr>
            <a:spLocks noGrp="1"/>
          </p:cNvSpPr>
          <p:nvPr>
            <p:ph idx="1"/>
          </p:nvPr>
        </p:nvSpPr>
        <p:spPr>
          <a:xfrm>
            <a:off x="590550" y="1624456"/>
            <a:ext cx="10836402" cy="5023993"/>
          </a:xfrm>
        </p:spPr>
        <p:txBody>
          <a:bodyPr vert="horz" lIns="91440" tIns="45720" rIns="91440" bIns="45720" rtlCol="0" anchor="t">
            <a:normAutofit/>
          </a:bodyPr>
          <a:lstStyle/>
          <a:p>
            <a:pPr marL="0" indent="0">
              <a:lnSpc>
                <a:spcPct val="110000"/>
              </a:lnSpc>
              <a:buNone/>
            </a:pPr>
            <a:r>
              <a:rPr lang="en-US" sz="2000">
                <a:latin typeface="Aptos" panose="020B0004020202020204" pitchFamily="34" charset="0"/>
              </a:rPr>
              <a:t>Preparing for these moves has been a cross-functional effort</a:t>
            </a:r>
          </a:p>
          <a:p>
            <a:pPr lvl="1">
              <a:lnSpc>
                <a:spcPct val="110000"/>
              </a:lnSpc>
            </a:pPr>
            <a:r>
              <a:rPr lang="en-US" sz="2000">
                <a:latin typeface="Aptos" panose="020B0004020202020204" pitchFamily="34" charset="0"/>
              </a:rPr>
              <a:t>48 building walkthroughs have been completed with team members from Academics, Operations, Legal, etc.</a:t>
            </a:r>
            <a:endParaRPr lang="en-US" sz="2000">
              <a:latin typeface="Aptos" panose="020B0004020202020204" pitchFamily="34" charset="0"/>
              <a:ea typeface="Calibri" panose="020F0502020204030204"/>
              <a:cs typeface="Calibri" panose="020F0502020204030204"/>
            </a:endParaRPr>
          </a:p>
          <a:p>
            <a:pPr lvl="1">
              <a:lnSpc>
                <a:spcPct val="110000"/>
              </a:lnSpc>
            </a:pPr>
            <a:r>
              <a:rPr lang="en-US" sz="2000">
                <a:latin typeface="Aptos" panose="020B0004020202020204" pitchFamily="34" charset="0"/>
              </a:rPr>
              <a:t>Many departments are currently inventorying related items and discerning future use vs. item disposition options, including:</a:t>
            </a:r>
            <a:endParaRPr lang="en-US" sz="2000">
              <a:latin typeface="Aptos" panose="020B0004020202020204" pitchFamily="34" charset="0"/>
              <a:ea typeface="Calibri" panose="020F0502020204030204"/>
              <a:cs typeface="Calibri" panose="020F0502020204030204"/>
            </a:endParaRPr>
          </a:p>
          <a:p>
            <a:pPr lvl="2">
              <a:lnSpc>
                <a:spcPct val="110000"/>
              </a:lnSpc>
            </a:pPr>
            <a:r>
              <a:rPr lang="en-US">
                <a:latin typeface="Aptos" panose="020B0004020202020204" pitchFamily="34" charset="0"/>
              </a:rPr>
              <a:t>Facilities and Logistics: furniture and other equipment </a:t>
            </a:r>
            <a:endParaRPr lang="en-US">
              <a:latin typeface="Aptos" panose="020B0004020202020204" pitchFamily="34" charset="0"/>
              <a:ea typeface="Calibri" panose="020F0502020204030204"/>
              <a:cs typeface="Calibri" panose="020F0502020204030204"/>
            </a:endParaRPr>
          </a:p>
          <a:p>
            <a:pPr lvl="2">
              <a:lnSpc>
                <a:spcPct val="110000"/>
              </a:lnSpc>
            </a:pPr>
            <a:r>
              <a:rPr lang="en-US">
                <a:latin typeface="Aptos" panose="020B0004020202020204" pitchFamily="34" charset="0"/>
              </a:rPr>
              <a:t>IT: technology and </a:t>
            </a:r>
            <a:r>
              <a:rPr lang="en-US" sz="2200">
                <a:latin typeface="Aptos" panose="020B0004020202020204" pitchFamily="34" charset="0"/>
              </a:rPr>
              <a:t>infrastructure</a:t>
            </a:r>
            <a:endParaRPr lang="en-US" sz="2200">
              <a:latin typeface="Aptos" panose="020B0004020202020204" pitchFamily="34" charset="0"/>
              <a:ea typeface="Calibri" panose="020F0502020204030204"/>
              <a:cs typeface="Calibri" panose="020F0502020204030204"/>
            </a:endParaRPr>
          </a:p>
          <a:p>
            <a:pPr lvl="2">
              <a:lnSpc>
                <a:spcPct val="110000"/>
              </a:lnSpc>
            </a:pPr>
            <a:r>
              <a:rPr lang="en-US">
                <a:latin typeface="Aptos" panose="020B0004020202020204" pitchFamily="34" charset="0"/>
              </a:rPr>
              <a:t>School Nutrition: kitchen </a:t>
            </a:r>
            <a:r>
              <a:rPr lang="en-US" sz="2200">
                <a:latin typeface="Aptos" panose="020B0004020202020204" pitchFamily="34" charset="0"/>
              </a:rPr>
              <a:t>equipment</a:t>
            </a:r>
            <a:endParaRPr lang="en-US" sz="2200">
              <a:latin typeface="Aptos" panose="020B0004020202020204" pitchFamily="34" charset="0"/>
              <a:ea typeface="Calibri" panose="020F0502020204030204"/>
              <a:cs typeface="Calibri" panose="020F0502020204030204"/>
            </a:endParaRPr>
          </a:p>
          <a:p>
            <a:pPr lvl="2">
              <a:lnSpc>
                <a:spcPct val="110000"/>
              </a:lnSpc>
            </a:pPr>
            <a:r>
              <a:rPr lang="en-US">
                <a:latin typeface="Aptos" panose="020B0004020202020204" pitchFamily="34" charset="0"/>
              </a:rPr>
              <a:t>Academics: curriculum materials</a:t>
            </a:r>
            <a:endParaRPr lang="en-US">
              <a:latin typeface="Aptos" panose="020B0004020202020204" pitchFamily="34" charset="0"/>
              <a:ea typeface="Calibri" panose="020F0502020204030204"/>
              <a:cs typeface="Calibri" panose="020F0502020204030204"/>
            </a:endParaRPr>
          </a:p>
          <a:p>
            <a:pPr lvl="1">
              <a:lnSpc>
                <a:spcPct val="110000"/>
              </a:lnSpc>
            </a:pPr>
            <a:r>
              <a:rPr lang="en-US" sz="2000">
                <a:latin typeface="Aptos" panose="020B0004020202020204" pitchFamily="34" charset="0"/>
              </a:rPr>
              <a:t>Legal is generating guidance for school staff regarding record retention, etc.</a:t>
            </a:r>
            <a:endParaRPr lang="en-US" sz="2000">
              <a:latin typeface="Aptos" panose="020B0004020202020204" pitchFamily="34" charset="0"/>
              <a:ea typeface="Calibri" panose="020F0502020204030204"/>
              <a:cs typeface="Calibri" panose="020F0502020204030204"/>
            </a:endParaRPr>
          </a:p>
          <a:p>
            <a:pPr lvl="1">
              <a:lnSpc>
                <a:spcPct val="110000"/>
              </a:lnSpc>
            </a:pPr>
            <a:r>
              <a:rPr lang="en-US" sz="2000">
                <a:solidFill>
                  <a:prstClr val="black"/>
                </a:solidFill>
                <a:latin typeface="Aptos" panose="020B0004020202020204" pitchFamily="34" charset="0"/>
                <a:ea typeface="Calibri" panose="020F0502020204030204" pitchFamily="34" charset="0"/>
                <a:cs typeface="Calibri" panose="020F0502020204030204" pitchFamily="34" charset="0"/>
                <a:sym typeface="Arial"/>
              </a:rPr>
              <a:t>Academics is generating guidance for school staff about item retention and disposal to ensure quality instruction materials are kept or moved as needed</a:t>
            </a:r>
            <a:endParaRPr lang="en-US" sz="2000">
              <a:solidFill>
                <a:prstClr val="black"/>
              </a:solidFill>
              <a:latin typeface="Aptos" panose="020B0004020202020204" pitchFamily="34" charset="0"/>
              <a:ea typeface="Calibri" panose="020F0502020204030204" pitchFamily="34" charset="0"/>
              <a:cs typeface="Calibri" panose="020F0502020204030204" pitchFamily="34" charset="0"/>
            </a:endParaRPr>
          </a:p>
          <a:p>
            <a:pPr lvl="1">
              <a:lnSpc>
                <a:spcPct val="110000"/>
              </a:lnSpc>
            </a:pPr>
            <a:endParaRPr lang="en-US" sz="2000">
              <a:latin typeface="Aptos" panose="020B0004020202020204" pitchFamily="34" charset="0"/>
              <a:ea typeface="Calibri" panose="020F0502020204030204"/>
              <a:cs typeface="Calibri" panose="020F0502020204030204"/>
            </a:endParaRPr>
          </a:p>
          <a:p>
            <a:pPr lvl="1">
              <a:lnSpc>
                <a:spcPct val="110000"/>
              </a:lnSpc>
            </a:pPr>
            <a:endParaRPr lang="en-US" sz="2000">
              <a:latin typeface="Aptos" panose="020B0004020202020204" pitchFamily="34" charset="0"/>
              <a:ea typeface="Calibri" panose="020F0502020204030204"/>
              <a:cs typeface="Calibri" panose="020F0502020204030204"/>
            </a:endParaRPr>
          </a:p>
          <a:p>
            <a:pPr lvl="1">
              <a:lnSpc>
                <a:spcPct val="110000"/>
              </a:lnSpc>
            </a:pPr>
            <a:endParaRPr lang="en-US" sz="2000">
              <a:latin typeface="Aptos" panose="020B0004020202020204" pitchFamily="34" charset="0"/>
              <a:ea typeface="Calibri" panose="020F0502020204030204"/>
              <a:cs typeface="Calibri" panose="020F0502020204030204"/>
            </a:endParaRPr>
          </a:p>
          <a:p>
            <a:pPr>
              <a:lnSpc>
                <a:spcPct val="110000"/>
              </a:lnSpc>
            </a:pPr>
            <a:endParaRPr lang="en-US" sz="2000">
              <a:latin typeface="Aptos" panose="020B0004020202020204" pitchFamily="34" charset="0"/>
              <a:ea typeface="Calibri" panose="020F0502020204030204"/>
              <a:cs typeface="Calibri" panose="020F0502020204030204"/>
            </a:endParaRPr>
          </a:p>
        </p:txBody>
      </p:sp>
      <p:sp>
        <p:nvSpPr>
          <p:cNvPr id="2" name="Google Shape;173;g38e449d452e_1_20">
            <a:extLst>
              <a:ext uri="{FF2B5EF4-FFF2-40B4-BE49-F238E27FC236}">
                <a16:creationId xmlns:a16="http://schemas.microsoft.com/office/drawing/2014/main" id="{7970DA61-7999-914A-C919-252EF55C2E94}"/>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34</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83658806-D909-E453-FE10-68D4A7CBE38C}"/>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latin typeface="Aptos" panose="020B0004020202020204" pitchFamily="34" charset="0"/>
                <a:cs typeface="Arial"/>
                <a:sym typeface="Arial"/>
              </a:rPr>
              <a:t>School moves represent a key summer milestone</a:t>
            </a:r>
          </a:p>
        </p:txBody>
      </p:sp>
    </p:spTree>
    <p:extLst>
      <p:ext uri="{BB962C8B-B14F-4D97-AF65-F5344CB8AC3E}">
        <p14:creationId xmlns:p14="http://schemas.microsoft.com/office/powerpoint/2010/main" val="3224680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7680F6-56DA-A9FE-3A5B-6211EFFDDDD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2C9F22-FFBC-D4DB-8775-C41EB8BB34C2}"/>
              </a:ext>
            </a:extLst>
          </p:cNvPr>
          <p:cNvSpPr>
            <a:spLocks noGrp="1"/>
          </p:cNvSpPr>
          <p:nvPr>
            <p:ph idx="1"/>
          </p:nvPr>
        </p:nvSpPr>
        <p:spPr>
          <a:xfrm>
            <a:off x="838200" y="1753180"/>
            <a:ext cx="10515600" cy="4351338"/>
          </a:xfrm>
        </p:spPr>
        <p:txBody>
          <a:bodyPr>
            <a:normAutofit/>
          </a:bodyPr>
          <a:lstStyle/>
          <a:p>
            <a:r>
              <a:rPr lang="en-US" sz="2400" dirty="0">
                <a:latin typeface="Aptos" panose="020B0004020202020204" pitchFamily="34" charset="0"/>
              </a:rPr>
              <a:t>The team is planning on making the most of each available summer day</a:t>
            </a:r>
          </a:p>
          <a:p>
            <a:r>
              <a:rPr lang="en-US" sz="2400" dirty="0">
                <a:latin typeface="Aptos" panose="020B0004020202020204" pitchFamily="34" charset="0"/>
              </a:rPr>
              <a:t>Five moving companies have been engaged to support the effort</a:t>
            </a:r>
          </a:p>
          <a:p>
            <a:r>
              <a:rPr lang="en-US" sz="2400" dirty="0">
                <a:latin typeface="Aptos" panose="020B0004020202020204" pitchFamily="34" charset="0"/>
              </a:rPr>
              <a:t>Constraints exist around scheduling</a:t>
            </a:r>
          </a:p>
          <a:p>
            <a:pPr lvl="1"/>
            <a:r>
              <a:rPr lang="en-US" dirty="0">
                <a:latin typeface="Aptos" panose="020B0004020202020204" pitchFamily="34" charset="0"/>
              </a:rPr>
              <a:t>Existing contractual terms regarding leased spaces</a:t>
            </a:r>
          </a:p>
          <a:p>
            <a:pPr lvl="1"/>
            <a:r>
              <a:rPr lang="en-US" dirty="0">
                <a:latin typeface="Aptos" panose="020B0004020202020204" pitchFamily="34" charset="0"/>
              </a:rPr>
              <a:t>Some schools must move first to allow for other schools to move in</a:t>
            </a:r>
          </a:p>
          <a:p>
            <a:pPr lvl="1"/>
            <a:r>
              <a:rPr lang="en-US" dirty="0">
                <a:latin typeface="Aptos" panose="020B0004020202020204" pitchFamily="34" charset="0"/>
              </a:rPr>
              <a:t>Older, larger buildings will require more time to clean out before formally shuttering</a:t>
            </a:r>
          </a:p>
          <a:p>
            <a:pPr lvl="1"/>
            <a:r>
              <a:rPr lang="en-US" dirty="0">
                <a:latin typeface="Aptos" panose="020B0004020202020204" pitchFamily="34" charset="0"/>
              </a:rPr>
              <a:t>“Non-impacted” buildings experiencing classroom shifts due to incoming special populations must also be considered</a:t>
            </a:r>
          </a:p>
          <a:p>
            <a:r>
              <a:rPr lang="en-US" sz="2400" dirty="0">
                <a:latin typeface="Aptos" panose="020B0004020202020204" pitchFamily="34" charset="0"/>
              </a:rPr>
              <a:t>Move schedule is divided into phases allowing more complicated moves to be initiated sooner</a:t>
            </a:r>
          </a:p>
          <a:p>
            <a:pPr lvl="1"/>
            <a:endParaRPr lang="en-US" sz="2000" dirty="0"/>
          </a:p>
          <a:p>
            <a:endParaRPr lang="en-US" sz="2400" dirty="0"/>
          </a:p>
        </p:txBody>
      </p:sp>
      <p:sp>
        <p:nvSpPr>
          <p:cNvPr id="2" name="Google Shape;173;g38e449d452e_1_20">
            <a:extLst>
              <a:ext uri="{FF2B5EF4-FFF2-40B4-BE49-F238E27FC236}">
                <a16:creationId xmlns:a16="http://schemas.microsoft.com/office/drawing/2014/main" id="{7D04C8C2-983C-1EAB-66C9-B0BD782CD2C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35</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4B26114A-DB04-540C-1C6B-9AB77891894C}"/>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latin typeface="Aptos" panose="020B0004020202020204" pitchFamily="34" charset="0"/>
                <a:cs typeface="Arial"/>
                <a:sym typeface="Arial"/>
              </a:rPr>
              <a:t>School move timing is being heavily orchestrated</a:t>
            </a:r>
          </a:p>
        </p:txBody>
      </p:sp>
    </p:spTree>
    <p:extLst>
      <p:ext uri="{BB962C8B-B14F-4D97-AF65-F5344CB8AC3E}">
        <p14:creationId xmlns:p14="http://schemas.microsoft.com/office/powerpoint/2010/main" val="315767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F1769DC-2249-4CB3-6DD7-F129DAD5787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7BA7DFB-E95D-D379-BBFE-A59BC76D42DF}"/>
              </a:ext>
            </a:extLst>
          </p:cNvPr>
          <p:cNvSpPr>
            <a:spLocks noGrp="1"/>
          </p:cNvSpPr>
          <p:nvPr>
            <p:ph idx="1"/>
          </p:nvPr>
        </p:nvSpPr>
        <p:spPr>
          <a:xfrm>
            <a:off x="838200" y="2218817"/>
            <a:ext cx="10515600" cy="4351338"/>
          </a:xfrm>
        </p:spPr>
        <p:txBody>
          <a:bodyPr>
            <a:normAutofit/>
          </a:bodyPr>
          <a:lstStyle/>
          <a:p>
            <a:r>
              <a:rPr lang="en-US" sz="2400" dirty="0">
                <a:latin typeface="Aptos" panose="020B0004020202020204" pitchFamily="34" charset="0"/>
              </a:rPr>
              <a:t>A training video has been created to explain the process</a:t>
            </a:r>
          </a:p>
          <a:p>
            <a:r>
              <a:rPr lang="en-US" sz="2400" dirty="0">
                <a:latin typeface="Aptos" panose="020B0004020202020204" pitchFamily="34" charset="0"/>
              </a:rPr>
              <a:t>FAQs and packing lists are being provided</a:t>
            </a:r>
          </a:p>
          <a:p>
            <a:r>
              <a:rPr lang="en-US" sz="2400" dirty="0">
                <a:latin typeface="Aptos" panose="020B0004020202020204" pitchFamily="34" charset="0"/>
              </a:rPr>
              <a:t>In-person school visits are planned for highest need schools</a:t>
            </a:r>
          </a:p>
          <a:p>
            <a:r>
              <a:rPr lang="en-US" sz="2400" dirty="0">
                <a:latin typeface="Aptos" panose="020B0004020202020204" pitchFamily="34" charset="0"/>
              </a:rPr>
              <a:t>Packing materials will be delivered to schools by May 1 to allow ample time for preparation</a:t>
            </a:r>
          </a:p>
          <a:p>
            <a:r>
              <a:rPr lang="en-US" sz="2400" dirty="0">
                <a:latin typeface="Aptos" panose="020B0004020202020204" pitchFamily="34" charset="0"/>
              </a:rPr>
              <a:t>A labeling system will be used to ensure that boxes follow the staff</a:t>
            </a:r>
          </a:p>
          <a:p>
            <a:endParaRPr lang="en-US" sz="2400" dirty="0"/>
          </a:p>
        </p:txBody>
      </p:sp>
      <p:sp>
        <p:nvSpPr>
          <p:cNvPr id="2" name="Google Shape;173;g38e449d452e_1_20">
            <a:extLst>
              <a:ext uri="{FF2B5EF4-FFF2-40B4-BE49-F238E27FC236}">
                <a16:creationId xmlns:a16="http://schemas.microsoft.com/office/drawing/2014/main" id="{8C065131-B122-9DC8-C3F6-21EF823984D0}"/>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36</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E2801A73-2118-473C-1699-42B7ACE55463}"/>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latin typeface="Aptos" panose="020B0004020202020204" pitchFamily="34" charset="0"/>
                <a:cs typeface="Arial"/>
                <a:sym typeface="Arial"/>
              </a:rPr>
              <a:t>School staff is being supported along the way</a:t>
            </a:r>
          </a:p>
        </p:txBody>
      </p:sp>
    </p:spTree>
    <p:extLst>
      <p:ext uri="{BB962C8B-B14F-4D97-AF65-F5344CB8AC3E}">
        <p14:creationId xmlns:p14="http://schemas.microsoft.com/office/powerpoint/2010/main" val="2631782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7">
          <a:extLst>
            <a:ext uri="{FF2B5EF4-FFF2-40B4-BE49-F238E27FC236}">
              <a16:creationId xmlns:a16="http://schemas.microsoft.com/office/drawing/2014/main" id="{3A21A744-D364-6AEF-82E1-04C96FA8EF24}"/>
            </a:ext>
          </a:extLst>
        </p:cNvPr>
        <p:cNvGrpSpPr/>
        <p:nvPr/>
      </p:nvGrpSpPr>
      <p:grpSpPr>
        <a:xfrm>
          <a:off x="0" y="0"/>
          <a:ext cx="0" cy="0"/>
          <a:chOff x="0" y="0"/>
          <a:chExt cx="0" cy="0"/>
        </a:xfrm>
      </p:grpSpPr>
      <p:sp>
        <p:nvSpPr>
          <p:cNvPr id="940" name="Google Shape;940;p164">
            <a:extLst>
              <a:ext uri="{FF2B5EF4-FFF2-40B4-BE49-F238E27FC236}">
                <a16:creationId xmlns:a16="http://schemas.microsoft.com/office/drawing/2014/main" id="{99B54D8A-51EC-DD80-EB6B-FD054818912F}"/>
              </a:ext>
            </a:extLst>
          </p:cNvPr>
          <p:cNvSpPr txBox="1"/>
          <p:nvPr/>
        </p:nvSpPr>
        <p:spPr>
          <a:xfrm>
            <a:off x="342510" y="1433260"/>
            <a:ext cx="11592315" cy="427180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i="0" u="none" strike="noStrike" kern="0" cap="none" spc="0" normalizeH="0" baseline="0" noProof="0" dirty="0">
                <a:ln>
                  <a:noFill/>
                </a:ln>
                <a:solidFill>
                  <a:srgbClr val="000000"/>
                </a:solidFill>
                <a:effectLst/>
                <a:uLnTx/>
                <a:uFillTx/>
                <a:latin typeface="Aptos" panose="020B0004020202020204" pitchFamily="34" charset="0"/>
                <a:ea typeface="Calibri"/>
                <a:cs typeface="Calibri"/>
                <a:sym typeface="Arial"/>
              </a:rPr>
              <a:t>There are several different types of building investments that will be completed by CMSD Capital Projects or Trades.</a:t>
            </a:r>
          </a:p>
        </p:txBody>
      </p:sp>
      <p:graphicFrame>
        <p:nvGraphicFramePr>
          <p:cNvPr id="5" name="Table 4">
            <a:extLst>
              <a:ext uri="{FF2B5EF4-FFF2-40B4-BE49-F238E27FC236}">
                <a16:creationId xmlns:a16="http://schemas.microsoft.com/office/drawing/2014/main" id="{36C776B1-8193-8237-D667-10587D0008E3}"/>
              </a:ext>
            </a:extLst>
          </p:cNvPr>
          <p:cNvGraphicFramePr>
            <a:graphicFrameLocks noGrp="1"/>
          </p:cNvGraphicFramePr>
          <p:nvPr>
            <p:extLst>
              <p:ext uri="{D42A27DB-BD31-4B8C-83A1-F6EECF244321}">
                <p14:modId xmlns:p14="http://schemas.microsoft.com/office/powerpoint/2010/main" val="1004455700"/>
              </p:ext>
            </p:extLst>
          </p:nvPr>
        </p:nvGraphicFramePr>
        <p:xfrm>
          <a:off x="454059" y="1935350"/>
          <a:ext cx="11283882" cy="4746512"/>
        </p:xfrm>
        <a:graphic>
          <a:graphicData uri="http://schemas.openxmlformats.org/drawingml/2006/table">
            <a:tbl>
              <a:tblPr firstRow="1" bandRow="1">
                <a:tableStyleId>{5C22544A-7EE6-4342-B048-85BDC9FD1C3A}</a:tableStyleId>
              </a:tblPr>
              <a:tblGrid>
                <a:gridCol w="1548731">
                  <a:extLst>
                    <a:ext uri="{9D8B030D-6E8A-4147-A177-3AD203B41FA5}">
                      <a16:colId xmlns:a16="http://schemas.microsoft.com/office/drawing/2014/main" val="4105624659"/>
                    </a:ext>
                  </a:extLst>
                </a:gridCol>
                <a:gridCol w="4340315">
                  <a:extLst>
                    <a:ext uri="{9D8B030D-6E8A-4147-A177-3AD203B41FA5}">
                      <a16:colId xmlns:a16="http://schemas.microsoft.com/office/drawing/2014/main" val="4088846307"/>
                    </a:ext>
                  </a:extLst>
                </a:gridCol>
                <a:gridCol w="5394836">
                  <a:extLst>
                    <a:ext uri="{9D8B030D-6E8A-4147-A177-3AD203B41FA5}">
                      <a16:colId xmlns:a16="http://schemas.microsoft.com/office/drawing/2014/main" val="3935802515"/>
                    </a:ext>
                  </a:extLst>
                </a:gridCol>
              </a:tblGrid>
              <a:tr h="453627">
                <a:tc>
                  <a:txBody>
                    <a:bodyPr/>
                    <a:lstStyle/>
                    <a:p>
                      <a:pPr indent="0"/>
                      <a:r>
                        <a:rPr lang="en-US" sz="1400" dirty="0">
                          <a:latin typeface="Aptos" panose="020B0004020202020204" pitchFamily="34" charset="0"/>
                          <a:ea typeface="Calibri" panose="020F0502020204030204" pitchFamily="34" charset="0"/>
                          <a:cs typeface="Calibri" panose="020F0502020204030204" pitchFamily="34" charset="0"/>
                        </a:rPr>
                        <a:t>Type</a:t>
                      </a:r>
                    </a:p>
                  </a:txBody>
                  <a:tcPr/>
                </a:tc>
                <a:tc>
                  <a:txBody>
                    <a:bodyPr/>
                    <a:lstStyle/>
                    <a:p>
                      <a:pPr indent="0"/>
                      <a:r>
                        <a:rPr lang="en-US" sz="1400">
                          <a:latin typeface="Aptos" panose="020B0004020202020204" pitchFamily="34" charset="0"/>
                          <a:ea typeface="Calibri" panose="020F0502020204030204" pitchFamily="34" charset="0"/>
                          <a:cs typeface="Calibri" panose="020F0502020204030204" pitchFamily="34" charset="0"/>
                        </a:rPr>
                        <a:t>Definition</a:t>
                      </a:r>
                    </a:p>
                  </a:txBody>
                  <a:tcPr/>
                </a:tc>
                <a:tc>
                  <a:txBody>
                    <a:bodyPr/>
                    <a:lstStyle/>
                    <a:p>
                      <a:pPr lvl="0" indent="0">
                        <a:buNone/>
                      </a:pPr>
                      <a:r>
                        <a:rPr lang="en-US" sz="1400">
                          <a:latin typeface="Aptos" panose="020B0004020202020204" pitchFamily="34" charset="0"/>
                          <a:ea typeface="Calibri"/>
                          <a:cs typeface="Calibri"/>
                        </a:rPr>
                        <a:t>Example</a:t>
                      </a:r>
                      <a:endParaRPr lang="en-US">
                        <a:latin typeface="Aptos" panose="020B0004020202020204" pitchFamily="34" charset="0"/>
                      </a:endParaRPr>
                    </a:p>
                  </a:txBody>
                  <a:tcPr/>
                </a:tc>
                <a:extLst>
                  <a:ext uri="{0D108BD9-81ED-4DB2-BD59-A6C34878D82A}">
                    <a16:rowId xmlns:a16="http://schemas.microsoft.com/office/drawing/2014/main" val="3246736714"/>
                  </a:ext>
                </a:extLst>
              </a:tr>
              <a:tr h="653860">
                <a:tc>
                  <a:txBody>
                    <a:bodyPr/>
                    <a:lstStyle/>
                    <a:p>
                      <a:pPr lvl="0" indent="0">
                        <a:buNone/>
                      </a:pPr>
                      <a:r>
                        <a:rPr lang="en-US" sz="1400" b="0" i="0" u="none" strike="noStrike" noProof="0" dirty="0">
                          <a:latin typeface="Aptos" panose="020B0004020202020204" pitchFamily="34" charset="0"/>
                          <a:ea typeface="Calibri" panose="020F0502020204030204" pitchFamily="34" charset="0"/>
                          <a:cs typeface="Calibri" panose="020F0502020204030204" pitchFamily="34" charset="0"/>
                        </a:rPr>
                        <a:t>Building Score to 80</a:t>
                      </a:r>
                      <a:endParaRPr lang="en-US" sz="1400" dirty="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panose="020B0004020202020204" pitchFamily="34" charset="0"/>
                          <a:ea typeface="Calibri" panose="020F0502020204030204" pitchFamily="34" charset="0"/>
                          <a:cs typeface="Calibri" panose="020F0502020204030204" pitchFamily="34" charset="0"/>
                        </a:rPr>
                        <a:t>Building investments designed to bring the building assessment score up to 80+ based on MGT's BASYS framework</a:t>
                      </a:r>
                      <a:endParaRPr lang="en-US" sz="1400" dirty="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marL="285750" lvl="0" indent="-285750">
                        <a:buFont typeface="Arial" panose="020B0604020202020204" pitchFamily="34" charset="0"/>
                        <a:buChar char="•"/>
                      </a:pPr>
                      <a:r>
                        <a:rPr lang="en-US" sz="1400">
                          <a:latin typeface="Aptos" panose="020B0004020202020204" pitchFamily="34" charset="0"/>
                          <a:ea typeface="Calibri"/>
                          <a:cs typeface="Calibri"/>
                        </a:rPr>
                        <a:t>Roof and skylight upgrades at Franklin D. Roosevelt (</a:t>
                      </a:r>
                      <a:r>
                        <a:rPr lang="en-US" sz="1400" i="1">
                          <a:latin typeface="Aptos" panose="020B0004020202020204" pitchFamily="34" charset="0"/>
                          <a:ea typeface="Calibri"/>
                          <a:cs typeface="Calibri"/>
                        </a:rPr>
                        <a:t>future Stephanie Tubbs Jones) </a:t>
                      </a:r>
                      <a:r>
                        <a:rPr lang="en-US" sz="1400" i="0">
                          <a:latin typeface="Aptos" panose="020B0004020202020204" pitchFamily="34" charset="0"/>
                          <a:ea typeface="Calibri"/>
                          <a:cs typeface="Calibri"/>
                        </a:rPr>
                        <a:t>(Summer 26)</a:t>
                      </a:r>
                    </a:p>
                    <a:p>
                      <a:pPr marL="285750" lvl="0" indent="-285750">
                        <a:buFont typeface="Arial" panose="020B0604020202020204" pitchFamily="34" charset="0"/>
                        <a:buChar char="•"/>
                      </a:pPr>
                      <a:r>
                        <a:rPr lang="en-US" sz="1400">
                          <a:latin typeface="Aptos" panose="020B0004020202020204" pitchFamily="34" charset="0"/>
                          <a:ea typeface="Calibri"/>
                          <a:cs typeface="Calibri"/>
                        </a:rPr>
                        <a:t>Plumbing fixtures at Luis Muñoz Marin (Spring 26)</a:t>
                      </a:r>
                      <a:endParaRPr lang="en-US">
                        <a:latin typeface="Aptos" panose="020B0004020202020204" pitchFamily="34" charset="0"/>
                      </a:endParaRPr>
                    </a:p>
                  </a:txBody>
                  <a:tcPr/>
                </a:tc>
                <a:extLst>
                  <a:ext uri="{0D108BD9-81ED-4DB2-BD59-A6C34878D82A}">
                    <a16:rowId xmlns:a16="http://schemas.microsoft.com/office/drawing/2014/main" val="4055818741"/>
                  </a:ext>
                </a:extLst>
              </a:tr>
              <a:tr h="653860">
                <a:tc>
                  <a:txBody>
                    <a:bodyPr/>
                    <a:lstStyle/>
                    <a:p>
                      <a:pPr lvl="0" indent="0">
                        <a:buNone/>
                      </a:pPr>
                      <a:r>
                        <a:rPr lang="en-US" sz="1400" b="0" i="0" u="none" strike="noStrike" noProof="0">
                          <a:latin typeface="Aptos" panose="020B0004020202020204" pitchFamily="34" charset="0"/>
                          <a:ea typeface="Calibri" panose="020F0502020204030204" pitchFamily="34" charset="0"/>
                          <a:cs typeface="Calibri" panose="020F0502020204030204" pitchFamily="34" charset="0"/>
                        </a:rPr>
                        <a:t>CTE Pathway</a:t>
                      </a:r>
                      <a:endParaRPr lang="en-US" sz="140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panose="020B0004020202020204" pitchFamily="34" charset="0"/>
                          <a:ea typeface="Calibri" panose="020F0502020204030204" pitchFamily="34" charset="0"/>
                          <a:cs typeface="Calibri" panose="020F0502020204030204" pitchFamily="34" charset="0"/>
                        </a:rPr>
                        <a:t>Building investments needed to implement new CTE pathways or programming</a:t>
                      </a:r>
                      <a:endParaRPr lang="en-US" sz="1400" dirty="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marL="285750" lvl="0" indent="-285750">
                        <a:buFont typeface="Arial" panose="020B0604020202020204" pitchFamily="34" charset="0"/>
                        <a:buChar char="•"/>
                      </a:pPr>
                      <a:r>
                        <a:rPr lang="en-US" sz="1400" dirty="0">
                          <a:latin typeface="Aptos" panose="020B0004020202020204" pitchFamily="34" charset="0"/>
                          <a:ea typeface="Calibri"/>
                          <a:cs typeface="Calibri"/>
                        </a:rPr>
                        <a:t>Cosmetology at John Adams High School (Fall 27)</a:t>
                      </a:r>
                      <a:endParaRPr lang="en-US" dirty="0">
                        <a:latin typeface="Aptos" panose="020B0004020202020204" pitchFamily="34" charset="0"/>
                      </a:endParaRPr>
                    </a:p>
                    <a:p>
                      <a:pPr marL="285750" lvl="0" indent="-285750">
                        <a:buFont typeface="Arial" panose="020B0604020202020204" pitchFamily="34" charset="0"/>
                        <a:buChar char="•"/>
                      </a:pPr>
                      <a:r>
                        <a:rPr lang="en-US" sz="1400" dirty="0">
                          <a:latin typeface="Aptos" panose="020B0004020202020204" pitchFamily="34" charset="0"/>
                          <a:ea typeface="Calibri"/>
                          <a:cs typeface="Calibri"/>
                        </a:rPr>
                        <a:t>Welding at John F. Kennedy High School (Fall 27)</a:t>
                      </a:r>
                      <a:endParaRPr lang="en-US" dirty="0">
                        <a:latin typeface="Aptos" panose="020B0004020202020204" pitchFamily="34" charset="0"/>
                      </a:endParaRPr>
                    </a:p>
                  </a:txBody>
                  <a:tcPr/>
                </a:tc>
                <a:extLst>
                  <a:ext uri="{0D108BD9-81ED-4DB2-BD59-A6C34878D82A}">
                    <a16:rowId xmlns:a16="http://schemas.microsoft.com/office/drawing/2014/main" val="1522963683"/>
                  </a:ext>
                </a:extLst>
              </a:tr>
              <a:tr h="653860">
                <a:tc>
                  <a:txBody>
                    <a:bodyPr/>
                    <a:lstStyle/>
                    <a:p>
                      <a:pPr lvl="0" indent="0">
                        <a:buNone/>
                      </a:pPr>
                      <a:r>
                        <a:rPr lang="en-US" sz="1400" b="0" i="0" u="none" strike="noStrike" noProof="0">
                          <a:latin typeface="Aptos" panose="020B0004020202020204" pitchFamily="34" charset="0"/>
                          <a:ea typeface="Calibri" panose="020F0502020204030204" pitchFamily="34" charset="0"/>
                          <a:cs typeface="Calibri" panose="020F0502020204030204" pitchFamily="34" charset="0"/>
                        </a:rPr>
                        <a:t>K8 Programming</a:t>
                      </a:r>
                      <a:endParaRPr lang="en-US" sz="140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panose="020B0004020202020204" pitchFamily="34" charset="0"/>
                          <a:ea typeface="Calibri"/>
                          <a:cs typeface="Calibri"/>
                        </a:rPr>
                        <a:t>Building investments needed to accommodate new K8 programming or additional encore offerings</a:t>
                      </a:r>
                      <a:endParaRPr lang="en-US" sz="1400" dirty="0">
                        <a:latin typeface="Aptos" panose="020B0004020202020204" pitchFamily="34" charset="0"/>
                        <a:ea typeface="Calibri"/>
                        <a:cs typeface="Calibri"/>
                      </a:endParaRPr>
                    </a:p>
                  </a:txBody>
                  <a:tcPr/>
                </a:tc>
                <a:tc>
                  <a:txBody>
                    <a:bodyPr/>
                    <a:lstStyle/>
                    <a:p>
                      <a:pPr marL="285750" lvl="0" indent="-285750">
                        <a:buFont typeface="Arial" panose="020B0604020202020204" pitchFamily="34" charset="0"/>
                        <a:buChar char="•"/>
                      </a:pPr>
                      <a:r>
                        <a:rPr lang="en-US" sz="1400">
                          <a:latin typeface="Aptos" panose="020B0004020202020204" pitchFamily="34" charset="0"/>
                          <a:ea typeface="Calibri"/>
                          <a:cs typeface="Calibri"/>
                        </a:rPr>
                        <a:t>Dance studio at Mound School of the Arts (Summer 26)</a:t>
                      </a:r>
                    </a:p>
                    <a:p>
                      <a:pPr marL="285750" lvl="0" indent="-285750">
                        <a:buFont typeface="Arial" panose="020B0604020202020204" pitchFamily="34" charset="0"/>
                        <a:buChar char="•"/>
                      </a:pPr>
                      <a:endParaRPr lang="en-US" sz="1400">
                        <a:latin typeface="Aptos" panose="020B0004020202020204" pitchFamily="34" charset="0"/>
                        <a:ea typeface="Calibri"/>
                        <a:cs typeface="Calibri"/>
                      </a:endParaRPr>
                    </a:p>
                  </a:txBody>
                  <a:tcPr/>
                </a:tc>
                <a:extLst>
                  <a:ext uri="{0D108BD9-81ED-4DB2-BD59-A6C34878D82A}">
                    <a16:rowId xmlns:a16="http://schemas.microsoft.com/office/drawing/2014/main" val="3045211659"/>
                  </a:ext>
                </a:extLst>
              </a:tr>
              <a:tr h="653860">
                <a:tc>
                  <a:txBody>
                    <a:bodyPr/>
                    <a:lstStyle/>
                    <a:p>
                      <a:pPr lvl="0" indent="0">
                        <a:buNone/>
                      </a:pPr>
                      <a:r>
                        <a:rPr lang="en-US" sz="1400" b="0" i="0" u="none" strike="noStrike" noProof="0">
                          <a:latin typeface="Aptos" panose="020B0004020202020204" pitchFamily="34" charset="0"/>
                          <a:ea typeface="Calibri" panose="020F0502020204030204" pitchFamily="34" charset="0"/>
                          <a:cs typeface="Calibri" panose="020F0502020204030204" pitchFamily="34" charset="0"/>
                        </a:rPr>
                        <a:t>Preventative Maintenance</a:t>
                      </a:r>
                      <a:endParaRPr lang="en-US" sz="140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panose="020B0004020202020204" pitchFamily="34" charset="0"/>
                          <a:ea typeface="Calibri"/>
                          <a:cs typeface="Calibri"/>
                        </a:rPr>
                        <a:t>Building investments necessary to maintain building quality</a:t>
                      </a:r>
                      <a:endParaRPr lang="en-US" sz="1400" dirty="0">
                        <a:latin typeface="Aptos" panose="020B0004020202020204" pitchFamily="34" charset="0"/>
                        <a:ea typeface="Calibri"/>
                        <a:cs typeface="Calibri"/>
                      </a:endParaRPr>
                    </a:p>
                  </a:txBody>
                  <a:tcPr/>
                </a:tc>
                <a:tc>
                  <a:txBody>
                    <a:bodyPr/>
                    <a:lstStyle/>
                    <a:p>
                      <a:pPr marL="285750" lvl="0" indent="-285750">
                        <a:buFont typeface="Arial" panose="020B0604020202020204" pitchFamily="34" charset="0"/>
                        <a:buChar char="•"/>
                      </a:pPr>
                      <a:r>
                        <a:rPr lang="en-US" sz="1400">
                          <a:latin typeface="Aptos" panose="020B0004020202020204" pitchFamily="34" charset="0"/>
                          <a:ea typeface="Calibri"/>
                          <a:cs typeface="Calibri"/>
                        </a:rPr>
                        <a:t>Asphalt parking lot at Scranton and Denison (Summer 26)</a:t>
                      </a:r>
                      <a:endParaRPr lang="en-US">
                        <a:latin typeface="Aptos" panose="020B0004020202020204" pitchFamily="34" charset="0"/>
                      </a:endParaRPr>
                    </a:p>
                    <a:p>
                      <a:pPr marL="285750" lvl="0" indent="-285750">
                        <a:buFont typeface="Arial" panose="020B0604020202020204" pitchFamily="34" charset="0"/>
                        <a:buChar char="•"/>
                      </a:pPr>
                      <a:r>
                        <a:rPr lang="en-US" sz="1400">
                          <a:latin typeface="Aptos"/>
                          <a:ea typeface="Calibri"/>
                          <a:cs typeface="Calibri"/>
                        </a:rPr>
                        <a:t>Chiller replacement at Stephanie Tubbs Jones </a:t>
                      </a:r>
                      <a:br>
                        <a:rPr lang="en-US" sz="1400" dirty="0">
                          <a:latin typeface="Aptos"/>
                          <a:ea typeface="Calibri"/>
                          <a:cs typeface="Calibri"/>
                        </a:rPr>
                      </a:br>
                      <a:r>
                        <a:rPr lang="en-US" sz="1400" i="1">
                          <a:latin typeface="Aptos"/>
                          <a:ea typeface="Calibri"/>
                          <a:cs typeface="Calibri"/>
                        </a:rPr>
                        <a:t>(future Michael R. White Montessori)</a:t>
                      </a:r>
                      <a:r>
                        <a:rPr lang="en-US" sz="1400" i="0">
                          <a:latin typeface="Aptos"/>
                          <a:ea typeface="Calibri"/>
                          <a:cs typeface="Calibri"/>
                        </a:rPr>
                        <a:t> (Fall 26)</a:t>
                      </a:r>
                      <a:endParaRPr lang="en-US">
                        <a:latin typeface="Aptos"/>
                      </a:endParaRPr>
                    </a:p>
                  </a:txBody>
                  <a:tcPr/>
                </a:tc>
                <a:extLst>
                  <a:ext uri="{0D108BD9-81ED-4DB2-BD59-A6C34878D82A}">
                    <a16:rowId xmlns:a16="http://schemas.microsoft.com/office/drawing/2014/main" val="136727082"/>
                  </a:ext>
                </a:extLst>
              </a:tr>
              <a:tr h="653860">
                <a:tc>
                  <a:txBody>
                    <a:bodyPr/>
                    <a:lstStyle/>
                    <a:p>
                      <a:pPr lvl="0" indent="0">
                        <a:buNone/>
                      </a:pPr>
                      <a:r>
                        <a:rPr lang="en-US" sz="1400" b="0" i="0" u="none" strike="noStrike" noProof="0">
                          <a:latin typeface="Aptos" panose="020B0004020202020204" pitchFamily="34" charset="0"/>
                          <a:ea typeface="Calibri" panose="020F0502020204030204" pitchFamily="34" charset="0"/>
                          <a:cs typeface="Calibri" panose="020F0502020204030204" pitchFamily="34" charset="0"/>
                        </a:rPr>
                        <a:t>Special Population Update</a:t>
                      </a:r>
                      <a:endParaRPr lang="en-US" sz="140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panose="020B0004020202020204" pitchFamily="34" charset="0"/>
                          <a:ea typeface="Calibri" panose="020F0502020204030204" pitchFamily="34" charset="0"/>
                          <a:cs typeface="Calibri" panose="020F0502020204030204" pitchFamily="34" charset="0"/>
                        </a:rPr>
                        <a:t>Building investments needed to accommodate new student populations</a:t>
                      </a:r>
                      <a:endParaRPr lang="en-US" sz="1400" dirty="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marL="285750" lvl="0" indent="-285750">
                        <a:buFont typeface="Arial" panose="020B0604020202020204" pitchFamily="34" charset="0"/>
                        <a:buChar char="•"/>
                      </a:pPr>
                      <a:r>
                        <a:rPr lang="en-US" sz="1400" dirty="0">
                          <a:latin typeface="Aptos" panose="020B0004020202020204" pitchFamily="34" charset="0"/>
                          <a:ea typeface="Calibri"/>
                          <a:cs typeface="Calibri"/>
                        </a:rPr>
                        <a:t>Media center walls at Memorial (Summer 26)</a:t>
                      </a:r>
                      <a:endParaRPr lang="en-US" dirty="0">
                        <a:latin typeface="Aptos" panose="020B0004020202020204" pitchFamily="34" charset="0"/>
                      </a:endParaRPr>
                    </a:p>
                  </a:txBody>
                  <a:tcPr/>
                </a:tc>
                <a:extLst>
                  <a:ext uri="{0D108BD9-81ED-4DB2-BD59-A6C34878D82A}">
                    <a16:rowId xmlns:a16="http://schemas.microsoft.com/office/drawing/2014/main" val="2581448192"/>
                  </a:ext>
                </a:extLst>
              </a:tr>
              <a:tr h="790605">
                <a:tc>
                  <a:txBody>
                    <a:bodyPr/>
                    <a:lstStyle/>
                    <a:p>
                      <a:pPr lvl="0" indent="0">
                        <a:buNone/>
                      </a:pPr>
                      <a:r>
                        <a:rPr lang="en-US" sz="1400" b="0" i="0" u="none" strike="noStrike" noProof="0">
                          <a:latin typeface="Aptos" panose="020B0004020202020204" pitchFamily="34" charset="0"/>
                          <a:ea typeface="Calibri" panose="020F0502020204030204" pitchFamily="34" charset="0"/>
                          <a:cs typeface="Calibri" panose="020F0502020204030204" pitchFamily="34" charset="0"/>
                        </a:rPr>
                        <a:t>Other</a:t>
                      </a:r>
                      <a:endParaRPr lang="en-US" sz="1400">
                        <a:latin typeface="Aptos" panose="020B0004020202020204" pitchFamily="34" charset="0"/>
                        <a:ea typeface="Calibri" panose="020F0502020204030204" pitchFamily="34" charset="0"/>
                        <a:cs typeface="Calibri" panose="020F0502020204030204" pitchFamily="34" charset="0"/>
                      </a:endParaRPr>
                    </a:p>
                  </a:txBody>
                  <a:tcPr/>
                </a:tc>
                <a:tc>
                  <a:txBody>
                    <a:bodyPr/>
                    <a:lstStyle/>
                    <a:p>
                      <a:pPr lvl="0" indent="0">
                        <a:buNone/>
                      </a:pPr>
                      <a:r>
                        <a:rPr lang="en-US" sz="1400" b="0" i="0" u="none" strike="noStrike" noProof="0" dirty="0">
                          <a:latin typeface="Aptos"/>
                          <a:ea typeface="Calibri"/>
                          <a:cs typeface="Calibri"/>
                        </a:rPr>
                        <a:t>Building investments not listed in categories above (requested by admin, needed for operational functionality, facilitated by partners, etc.)</a:t>
                      </a:r>
                      <a:endParaRPr lang="en-US" sz="1400" dirty="0">
                        <a:latin typeface="Aptos"/>
                        <a:ea typeface="Calibri"/>
                        <a:cs typeface="Calibri"/>
                      </a:endParaRPr>
                    </a:p>
                  </a:txBody>
                  <a:tcPr/>
                </a:tc>
                <a:tc>
                  <a:txBody>
                    <a:bodyPr/>
                    <a:lstStyle/>
                    <a:p>
                      <a:pPr marL="285750" lvl="0" indent="-285750">
                        <a:buFont typeface="Arial" panose="020B0604020202020204" pitchFamily="34" charset="0"/>
                        <a:buChar char="•"/>
                      </a:pPr>
                      <a:r>
                        <a:rPr lang="en-US" sz="1400" b="0" i="0" u="none" strike="noStrike" kern="0" cap="none" spc="0" normalizeH="0" baseline="0" noProof="0" dirty="0">
                          <a:ln>
                            <a:noFill/>
                          </a:ln>
                          <a:solidFill>
                            <a:srgbClr val="000000"/>
                          </a:solidFill>
                          <a:effectLst/>
                          <a:uLnTx/>
                          <a:uFillTx/>
                          <a:latin typeface="Aptos" panose="020B0004020202020204" pitchFamily="34" charset="0"/>
                          <a:ea typeface="Calibri"/>
                          <a:cs typeface="Calibri"/>
                        </a:rPr>
                        <a:t>Walls &amp; doors at Benjamin O. Davis</a:t>
                      </a:r>
                      <a:r>
                        <a:rPr lang="en-US" i="0" kern="0" dirty="0">
                          <a:solidFill>
                            <a:srgbClr val="000000"/>
                          </a:solidFill>
                          <a:latin typeface="Aptos" panose="020B0004020202020204" pitchFamily="34" charset="0"/>
                          <a:ea typeface="Calibri"/>
                          <a:cs typeface="Calibri"/>
                        </a:rPr>
                        <a:t>,</a:t>
                      </a:r>
                      <a:r>
                        <a:rPr lang="en-US" sz="1400" b="0" i="0" u="none" strike="noStrike" kern="0" cap="none" spc="0" normalizeH="0" baseline="0" noProof="0" dirty="0">
                          <a:ln>
                            <a:noFill/>
                          </a:ln>
                          <a:solidFill>
                            <a:srgbClr val="000000"/>
                          </a:solidFill>
                          <a:effectLst/>
                          <a:uLnTx/>
                          <a:uFillTx/>
                          <a:latin typeface="Aptos" panose="020B0004020202020204" pitchFamily="34" charset="0"/>
                          <a:ea typeface="Calibri"/>
                          <a:cs typeface="Calibri"/>
                        </a:rPr>
                        <a:t> Jr</a:t>
                      </a:r>
                      <a:r>
                        <a:rPr lang="en-US" i="0" kern="0" dirty="0">
                          <a:solidFill>
                            <a:srgbClr val="000000"/>
                          </a:solidFill>
                          <a:latin typeface="Aptos" panose="020B0004020202020204" pitchFamily="34" charset="0"/>
                          <a:ea typeface="Calibri"/>
                          <a:cs typeface="Calibri"/>
                        </a:rPr>
                        <a:t>.</a:t>
                      </a:r>
                      <a:r>
                        <a:rPr lang="en-US" sz="1400" b="0" i="0" u="none" strike="noStrike" kern="0" cap="none" spc="0" normalizeH="0" baseline="0" noProof="0" dirty="0">
                          <a:ln>
                            <a:noFill/>
                          </a:ln>
                          <a:solidFill>
                            <a:srgbClr val="000000"/>
                          </a:solidFill>
                          <a:effectLst/>
                          <a:uLnTx/>
                          <a:uFillTx/>
                          <a:latin typeface="Aptos" panose="020B0004020202020204" pitchFamily="34" charset="0"/>
                          <a:ea typeface="Calibri"/>
                          <a:cs typeface="Calibri"/>
                        </a:rPr>
                        <a:t> High School (Fall 26)</a:t>
                      </a:r>
                    </a:p>
                    <a:p>
                      <a:pPr marL="285750" lvl="0" indent="-285750">
                        <a:buFont typeface="Arial" panose="020B0604020202020204" pitchFamily="34" charset="0"/>
                        <a:buChar char="•"/>
                      </a:pPr>
                      <a:r>
                        <a:rPr lang="en-US" sz="1400" b="0" i="0" u="none" strike="noStrike" kern="0" cap="none" spc="0" normalizeH="0" baseline="0" noProof="0" dirty="0">
                          <a:ln>
                            <a:noFill/>
                          </a:ln>
                          <a:solidFill>
                            <a:srgbClr val="000000"/>
                          </a:solidFill>
                          <a:effectLst/>
                          <a:uLnTx/>
                          <a:uFillTx/>
                          <a:latin typeface="Aptos" panose="020B0004020202020204" pitchFamily="34" charset="0"/>
                          <a:ea typeface="Calibri"/>
                          <a:cs typeface="Calibri"/>
                        </a:rPr>
                        <a:t>Automated security gates and parking lot bollards</a:t>
                      </a:r>
                      <a:r>
                        <a:rPr lang="en-US" i="0" kern="0" dirty="0">
                          <a:solidFill>
                            <a:srgbClr val="000000"/>
                          </a:solidFill>
                          <a:latin typeface="Aptos" panose="020B0004020202020204" pitchFamily="34" charset="0"/>
                          <a:ea typeface="Calibri"/>
                          <a:cs typeface="Calibri"/>
                        </a:rPr>
                        <a:t> </a:t>
                      </a:r>
                      <a:r>
                        <a:rPr lang="en-US" sz="1400" b="0" i="0" u="none" strike="noStrike" kern="0" cap="none" spc="0" normalizeH="0" baseline="0" noProof="0" dirty="0">
                          <a:ln>
                            <a:noFill/>
                          </a:ln>
                          <a:solidFill>
                            <a:srgbClr val="000000"/>
                          </a:solidFill>
                          <a:effectLst/>
                          <a:uLnTx/>
                          <a:uFillTx/>
                          <a:latin typeface="Aptos" panose="020B0004020202020204" pitchFamily="34" charset="0"/>
                          <a:ea typeface="Calibri"/>
                          <a:cs typeface="Calibri"/>
                        </a:rPr>
                        <a:t>at East Clark (Summer 26)</a:t>
                      </a:r>
                    </a:p>
                  </a:txBody>
                  <a:tcPr/>
                </a:tc>
                <a:extLst>
                  <a:ext uri="{0D108BD9-81ED-4DB2-BD59-A6C34878D82A}">
                    <a16:rowId xmlns:a16="http://schemas.microsoft.com/office/drawing/2014/main" val="3934950960"/>
                  </a:ext>
                </a:extLst>
              </a:tr>
            </a:tbl>
          </a:graphicData>
        </a:graphic>
      </p:graphicFrame>
      <p:sp>
        <p:nvSpPr>
          <p:cNvPr id="3" name="Google Shape;173;g38e449d452e_1_20">
            <a:extLst>
              <a:ext uri="{FF2B5EF4-FFF2-40B4-BE49-F238E27FC236}">
                <a16:creationId xmlns:a16="http://schemas.microsoft.com/office/drawing/2014/main" id="{CBB30FC5-37FA-84C9-1267-25088012FCA3}"/>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37</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6" name="TextBox 5">
            <a:extLst>
              <a:ext uri="{FF2B5EF4-FFF2-40B4-BE49-F238E27FC236}">
                <a16:creationId xmlns:a16="http://schemas.microsoft.com/office/drawing/2014/main" id="{43F7C2E6-558B-D432-59AC-F819E6BC716B}"/>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latin typeface="Aptos" panose="020B0004020202020204" pitchFamily="34" charset="0"/>
                <a:cs typeface="Arial"/>
                <a:sym typeface="Arial"/>
              </a:rPr>
              <a:t>Building investment projects have multiple origins</a:t>
            </a:r>
          </a:p>
        </p:txBody>
      </p:sp>
    </p:spTree>
    <p:extLst>
      <p:ext uri="{BB962C8B-B14F-4D97-AF65-F5344CB8AC3E}">
        <p14:creationId xmlns:p14="http://schemas.microsoft.com/office/powerpoint/2010/main" val="3790789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9898F0-CAB2-925F-6528-F77BC3EAF68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93C672-1125-D335-5B5C-1FFDB56CE687}"/>
              </a:ext>
            </a:extLst>
          </p:cNvPr>
          <p:cNvSpPr txBox="1"/>
          <p:nvPr/>
        </p:nvSpPr>
        <p:spPr>
          <a:xfrm>
            <a:off x="366443" y="275158"/>
            <a:ext cx="90253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While the most visible, the building improvement process includes more than just construction</a:t>
            </a:r>
          </a:p>
        </p:txBody>
      </p:sp>
      <p:graphicFrame>
        <p:nvGraphicFramePr>
          <p:cNvPr id="6" name="Content Placeholder 5">
            <a:extLst>
              <a:ext uri="{FF2B5EF4-FFF2-40B4-BE49-F238E27FC236}">
                <a16:creationId xmlns:a16="http://schemas.microsoft.com/office/drawing/2014/main" id="{EE477470-F0A0-A34C-FB8C-CD15F409D81F}"/>
              </a:ext>
            </a:extLst>
          </p:cNvPr>
          <p:cNvGraphicFramePr>
            <a:graphicFrameLocks noGrp="1"/>
          </p:cNvGraphicFramePr>
          <p:nvPr>
            <p:ph idx="1"/>
            <p:extLst>
              <p:ext uri="{D42A27DB-BD31-4B8C-83A1-F6EECF244321}">
                <p14:modId xmlns:p14="http://schemas.microsoft.com/office/powerpoint/2010/main" val="3404755731"/>
              </p:ext>
            </p:extLst>
          </p:nvPr>
        </p:nvGraphicFramePr>
        <p:xfrm>
          <a:off x="232229" y="1798193"/>
          <a:ext cx="11596913" cy="3426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6172AF15-376A-738B-660D-04755E1FED78}"/>
              </a:ext>
            </a:extLst>
          </p:cNvPr>
          <p:cNvSpPr txBox="1"/>
          <p:nvPr/>
        </p:nvSpPr>
        <p:spPr>
          <a:xfrm>
            <a:off x="822960" y="4175022"/>
            <a:ext cx="13292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 2 </a:t>
            </a:r>
            <a:r>
              <a:rPr lang="en-US" b="1" dirty="0">
                <a:solidFill>
                  <a:prstClr val="black"/>
                </a:solidFill>
                <a:latin typeface="Aptos" panose="020B0004020202020204" pitchFamily="34" charset="0"/>
              </a:rPr>
              <a:t>months</a:t>
            </a:r>
            <a:endParaRPr kumimoji="0" lang="en-US" sz="1800" b="1" i="0" u="none" strike="noStrike" kern="1200" cap="none" spc="0" normalizeH="0" baseline="0" noProof="0" dirty="0">
              <a:ln>
                <a:noFill/>
              </a:ln>
              <a:solidFill>
                <a:prstClr val="black"/>
              </a:solidFill>
              <a:effectLst/>
              <a:uLnTx/>
              <a:uFillTx/>
              <a:latin typeface="Aptos" panose="020B0004020202020204" pitchFamily="34" charset="0"/>
            </a:endParaRPr>
          </a:p>
        </p:txBody>
      </p:sp>
      <p:sp>
        <p:nvSpPr>
          <p:cNvPr id="11" name="TextBox 10">
            <a:extLst>
              <a:ext uri="{FF2B5EF4-FFF2-40B4-BE49-F238E27FC236}">
                <a16:creationId xmlns:a16="http://schemas.microsoft.com/office/drawing/2014/main" id="{4FC34C47-2FFD-1D6C-59D9-8461798988D0}"/>
              </a:ext>
            </a:extLst>
          </p:cNvPr>
          <p:cNvSpPr txBox="1"/>
          <p:nvPr/>
        </p:nvSpPr>
        <p:spPr>
          <a:xfrm>
            <a:off x="3013846" y="4175022"/>
            <a:ext cx="163948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 2-12 months</a:t>
            </a:r>
          </a:p>
        </p:txBody>
      </p:sp>
      <p:sp>
        <p:nvSpPr>
          <p:cNvPr id="12" name="TextBox 11">
            <a:extLst>
              <a:ext uri="{FF2B5EF4-FFF2-40B4-BE49-F238E27FC236}">
                <a16:creationId xmlns:a16="http://schemas.microsoft.com/office/drawing/2014/main" id="{B8FDF7E1-A92B-FD0A-E244-CD0387CDA980}"/>
              </a:ext>
            </a:extLst>
          </p:cNvPr>
          <p:cNvSpPr txBox="1"/>
          <p:nvPr/>
        </p:nvSpPr>
        <p:spPr>
          <a:xfrm>
            <a:off x="5331369" y="4175022"/>
            <a:ext cx="13292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 2 </a:t>
            </a:r>
            <a:r>
              <a:rPr lang="en-US" b="1" dirty="0">
                <a:solidFill>
                  <a:prstClr val="black"/>
                </a:solidFill>
                <a:latin typeface="Aptos" panose="020B0004020202020204" pitchFamily="34" charset="0"/>
              </a:rPr>
              <a:t>month</a:t>
            </a: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s</a:t>
            </a:r>
          </a:p>
        </p:txBody>
      </p:sp>
      <p:sp>
        <p:nvSpPr>
          <p:cNvPr id="13" name="TextBox 12">
            <a:extLst>
              <a:ext uri="{FF2B5EF4-FFF2-40B4-BE49-F238E27FC236}">
                <a16:creationId xmlns:a16="http://schemas.microsoft.com/office/drawing/2014/main" id="{EFED231A-3BC1-50C8-E0D7-D0923EFB4B57}"/>
              </a:ext>
            </a:extLst>
          </p:cNvPr>
          <p:cNvSpPr txBox="1"/>
          <p:nvPr/>
        </p:nvSpPr>
        <p:spPr>
          <a:xfrm>
            <a:off x="7522255" y="4175022"/>
            <a:ext cx="13292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 2 months</a:t>
            </a:r>
          </a:p>
        </p:txBody>
      </p:sp>
      <p:sp>
        <p:nvSpPr>
          <p:cNvPr id="14" name="TextBox 13">
            <a:extLst>
              <a:ext uri="{FF2B5EF4-FFF2-40B4-BE49-F238E27FC236}">
                <a16:creationId xmlns:a16="http://schemas.microsoft.com/office/drawing/2014/main" id="{C8763AC4-8B6C-9F1B-096F-75E35381A6A4}"/>
              </a:ext>
            </a:extLst>
          </p:cNvPr>
          <p:cNvSpPr txBox="1"/>
          <p:nvPr/>
        </p:nvSpPr>
        <p:spPr>
          <a:xfrm>
            <a:off x="9471572" y="4175022"/>
            <a:ext cx="176747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Weeks/Months</a:t>
            </a:r>
          </a:p>
        </p:txBody>
      </p:sp>
      <p:sp>
        <p:nvSpPr>
          <p:cNvPr id="2" name="Google Shape;173;g38e449d452e_1_20">
            <a:extLst>
              <a:ext uri="{FF2B5EF4-FFF2-40B4-BE49-F238E27FC236}">
                <a16:creationId xmlns:a16="http://schemas.microsoft.com/office/drawing/2014/main" id="{5CE10C66-9B42-1AFB-889E-454F69262EC3}"/>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38</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1429915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921523-8F19-7ACC-05A9-AA41A7BF7B1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789427-8044-7045-3F5F-9E6BF991ACE0}"/>
              </a:ext>
            </a:extLst>
          </p:cNvPr>
          <p:cNvSpPr>
            <a:spLocks noGrp="1"/>
          </p:cNvSpPr>
          <p:nvPr>
            <p:ph idx="1"/>
          </p:nvPr>
        </p:nvSpPr>
        <p:spPr>
          <a:xfrm>
            <a:off x="838200" y="2218817"/>
            <a:ext cx="10515600" cy="4351338"/>
          </a:xfrm>
        </p:spPr>
        <p:txBody>
          <a:bodyPr>
            <a:normAutofit/>
          </a:bodyPr>
          <a:lstStyle/>
          <a:p>
            <a:r>
              <a:rPr lang="en-US" sz="2400" dirty="0">
                <a:latin typeface="Aptos" panose="020B0004020202020204" pitchFamily="34" charset="0"/>
              </a:rPr>
              <a:t>Multi-year plan to upgrade buildings in process</a:t>
            </a:r>
          </a:p>
          <a:p>
            <a:r>
              <a:rPr lang="en-US" sz="2400" dirty="0">
                <a:latin typeface="Aptos" panose="020B0004020202020204" pitchFamily="34" charset="0"/>
              </a:rPr>
              <a:t>Conducted interviews of architecture and engineering firms; moving forward with Requests for Quotation from eight of them</a:t>
            </a:r>
          </a:p>
          <a:p>
            <a:r>
              <a:rPr lang="en-US" sz="2400" dirty="0">
                <a:latin typeface="Aptos" panose="020B0004020202020204" pitchFamily="34" charset="0"/>
              </a:rPr>
              <a:t>Trades team has evaluated remaining buildings and defined scope of work to be done in-house</a:t>
            </a:r>
          </a:p>
          <a:p>
            <a:r>
              <a:rPr lang="en-US" sz="2400" dirty="0">
                <a:latin typeface="Aptos" panose="020B0004020202020204" pitchFamily="34" charset="0"/>
              </a:rPr>
              <a:t>External improvements have commenced</a:t>
            </a:r>
          </a:p>
          <a:p>
            <a:r>
              <a:rPr lang="en-US" sz="2400" dirty="0">
                <a:latin typeface="Aptos" panose="020B0004020202020204" pitchFamily="34" charset="0"/>
              </a:rPr>
              <a:t>New school building design and construction process continues</a:t>
            </a:r>
          </a:p>
          <a:p>
            <a:r>
              <a:rPr lang="en-US" sz="2400" dirty="0">
                <a:latin typeface="Aptos" panose="020B0004020202020204" pitchFamily="34" charset="0"/>
              </a:rPr>
              <a:t>Preventative maintenance ongoing</a:t>
            </a:r>
          </a:p>
          <a:p>
            <a:endParaRPr lang="en-US" sz="2400" dirty="0"/>
          </a:p>
        </p:txBody>
      </p:sp>
      <p:sp>
        <p:nvSpPr>
          <p:cNvPr id="2" name="Google Shape;173;g38e449d452e_1_20">
            <a:extLst>
              <a:ext uri="{FF2B5EF4-FFF2-40B4-BE49-F238E27FC236}">
                <a16:creationId xmlns:a16="http://schemas.microsoft.com/office/drawing/2014/main" id="{C3E15BCE-60FC-5182-9A1D-303E4F86E6E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39</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
        <p:nvSpPr>
          <p:cNvPr id="5" name="TextBox 4">
            <a:extLst>
              <a:ext uri="{FF2B5EF4-FFF2-40B4-BE49-F238E27FC236}">
                <a16:creationId xmlns:a16="http://schemas.microsoft.com/office/drawing/2014/main" id="{C8A69327-BC7A-1028-E4CA-EE916A768237}"/>
              </a:ext>
            </a:extLst>
          </p:cNvPr>
          <p:cNvSpPr txBox="1"/>
          <p:nvPr/>
        </p:nvSpPr>
        <p:spPr>
          <a:xfrm>
            <a:off x="388795" y="492241"/>
            <a:ext cx="10052664" cy="4801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nSpc>
                <a:spcPct val="90000"/>
              </a:lnSpc>
              <a:buClr>
                <a:prstClr val="white"/>
              </a:buClr>
              <a:buSzPts val="1800"/>
              <a:defRPr/>
            </a:pPr>
            <a:r>
              <a:rPr lang="en-US" sz="2800" b="1" dirty="0">
                <a:solidFill>
                  <a:schemeClr val="bg1"/>
                </a:solidFill>
                <a:latin typeface="Aptos" panose="020B0004020202020204" pitchFamily="34" charset="0"/>
                <a:cs typeface="Arial"/>
                <a:sym typeface="Arial"/>
              </a:rPr>
              <a:t>Key Building Investment Accomplishments to Date</a:t>
            </a:r>
          </a:p>
        </p:txBody>
      </p:sp>
    </p:spTree>
    <p:extLst>
      <p:ext uri="{BB962C8B-B14F-4D97-AF65-F5344CB8AC3E}">
        <p14:creationId xmlns:p14="http://schemas.microsoft.com/office/powerpoint/2010/main" val="401509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F301F104-E9A0-893C-66DF-F535F1B765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0675FA1-F974-16A1-6DC1-E50B9603C01B}"/>
              </a:ext>
            </a:extLst>
          </p:cNvPr>
          <p:cNvSpPr txBox="1"/>
          <p:nvPr/>
        </p:nvSpPr>
        <p:spPr>
          <a:xfrm>
            <a:off x="388795" y="492241"/>
            <a:ext cx="100526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Aptos"/>
                <a:ea typeface="Calibri"/>
                <a:cs typeface="Calibri"/>
              </a:rPr>
              <a:t>Planning for closing buildings incorporates many inputs</a:t>
            </a:r>
          </a:p>
        </p:txBody>
      </p:sp>
      <p:graphicFrame>
        <p:nvGraphicFramePr>
          <p:cNvPr id="5" name="Diagram 4">
            <a:extLst>
              <a:ext uri="{FF2B5EF4-FFF2-40B4-BE49-F238E27FC236}">
                <a16:creationId xmlns:a16="http://schemas.microsoft.com/office/drawing/2014/main" id="{91EBA1DC-3C94-BF0C-F379-3583D381FC55}"/>
              </a:ext>
            </a:extLst>
          </p:cNvPr>
          <p:cNvGraphicFramePr/>
          <p:nvPr/>
        </p:nvGraphicFramePr>
        <p:xfrm>
          <a:off x="1204685" y="1432850"/>
          <a:ext cx="9593943" cy="5243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Google Shape;173;g38e449d452e_1_20">
            <a:extLst>
              <a:ext uri="{FF2B5EF4-FFF2-40B4-BE49-F238E27FC236}">
                <a16:creationId xmlns:a16="http://schemas.microsoft.com/office/drawing/2014/main" id="{69CD00F3-B82C-EF71-05C0-B757B5B34F83}"/>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4</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513804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520C7D-7D13-461C-D9FF-830737B8F88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5546623-73E9-808E-F447-0E627575236B}"/>
              </a:ext>
            </a:extLst>
          </p:cNvPr>
          <p:cNvSpPr txBox="1"/>
          <p:nvPr/>
        </p:nvSpPr>
        <p:spPr>
          <a:xfrm>
            <a:off x="393875" y="255513"/>
            <a:ext cx="902531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ptos"/>
                <a:ea typeface="Calibri"/>
                <a:cs typeface="Calibri"/>
              </a:rPr>
              <a:t>BBF necessitates leveling up our annual processes, including school readiness</a:t>
            </a:r>
          </a:p>
        </p:txBody>
      </p:sp>
      <p:sp>
        <p:nvSpPr>
          <p:cNvPr id="4" name="Content Placeholder 3">
            <a:extLst>
              <a:ext uri="{FF2B5EF4-FFF2-40B4-BE49-F238E27FC236}">
                <a16:creationId xmlns:a16="http://schemas.microsoft.com/office/drawing/2014/main" id="{ED62DE9F-B8FE-8967-B6C9-ED451296C9FB}"/>
              </a:ext>
            </a:extLst>
          </p:cNvPr>
          <p:cNvSpPr>
            <a:spLocks noGrp="1"/>
          </p:cNvSpPr>
          <p:nvPr>
            <p:ph idx="1"/>
          </p:nvPr>
        </p:nvSpPr>
        <p:spPr>
          <a:xfrm>
            <a:off x="720002" y="2349500"/>
            <a:ext cx="4639056" cy="3446082"/>
          </a:xfrm>
        </p:spPr>
        <p:txBody>
          <a:bodyPr>
            <a:normAutofit/>
          </a:bodyPr>
          <a:lstStyle/>
          <a:p>
            <a:r>
              <a:rPr lang="en-US" sz="2400" dirty="0">
                <a:latin typeface="Aptos" panose="020B0004020202020204" pitchFamily="34" charset="0"/>
              </a:rPr>
              <a:t>Cross-departmental governance being exercised</a:t>
            </a:r>
          </a:p>
          <a:p>
            <a:r>
              <a:rPr lang="en-US" sz="2400" dirty="0">
                <a:latin typeface="Aptos" panose="020B0004020202020204" pitchFamily="34" charset="0"/>
              </a:rPr>
              <a:t>Formalized progress monitoring being established </a:t>
            </a:r>
          </a:p>
          <a:p>
            <a:r>
              <a:rPr lang="en-US" sz="2400" dirty="0">
                <a:latin typeface="Aptos" panose="020B0004020202020204" pitchFamily="34" charset="0"/>
              </a:rPr>
              <a:t>KPIs and related metrics being proposed</a:t>
            </a:r>
          </a:p>
          <a:p>
            <a:r>
              <a:rPr lang="en-US" sz="2400" dirty="0">
                <a:latin typeface="Aptos" panose="020B0004020202020204" pitchFamily="34" charset="0"/>
              </a:rPr>
              <a:t>Tracking and reporting mechanisms being generated</a:t>
            </a:r>
          </a:p>
          <a:p>
            <a:endParaRPr lang="en-US" sz="2400" dirty="0"/>
          </a:p>
          <a:p>
            <a:endParaRPr lang="en-US" sz="2400" dirty="0"/>
          </a:p>
        </p:txBody>
      </p:sp>
      <p:sp>
        <p:nvSpPr>
          <p:cNvPr id="2" name="Arrow: Down 1">
            <a:extLst>
              <a:ext uri="{FF2B5EF4-FFF2-40B4-BE49-F238E27FC236}">
                <a16:creationId xmlns:a16="http://schemas.microsoft.com/office/drawing/2014/main" id="{EA8E7DB7-D36E-2D5B-2955-E9DE3D549A56}"/>
              </a:ext>
            </a:extLst>
          </p:cNvPr>
          <p:cNvSpPr/>
          <p:nvPr/>
        </p:nvSpPr>
        <p:spPr>
          <a:xfrm rot="16200000">
            <a:off x="6282949" y="2786307"/>
            <a:ext cx="1335024" cy="2235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F8B77C9-5AC0-DE28-797E-D79974439789}"/>
              </a:ext>
            </a:extLst>
          </p:cNvPr>
          <p:cNvSpPr txBox="1"/>
          <p:nvPr/>
        </p:nvSpPr>
        <p:spPr>
          <a:xfrm>
            <a:off x="8202619" y="2934410"/>
            <a:ext cx="2433135"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ptos" panose="020B0004020202020204" pitchFamily="34" charset="0"/>
              </a:rPr>
              <a:t>More effective and efficient annual readiness process</a:t>
            </a:r>
          </a:p>
        </p:txBody>
      </p:sp>
      <p:sp>
        <p:nvSpPr>
          <p:cNvPr id="6" name="Google Shape;173;g38e449d452e_1_20">
            <a:extLst>
              <a:ext uri="{FF2B5EF4-FFF2-40B4-BE49-F238E27FC236}">
                <a16:creationId xmlns:a16="http://schemas.microsoft.com/office/drawing/2014/main" id="{008145ED-DCC5-4013-7000-740933FD0E96}"/>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40</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26519489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1D1037D-917B-A2B0-A512-22C48F10857F}"/>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1D328CF9-455A-08F5-8AD3-58E6E2634580}"/>
              </a:ext>
            </a:extLst>
          </p:cNvPr>
          <p:cNvSpPr txBox="1">
            <a:spLocks/>
          </p:cNvSpPr>
          <p:nvPr/>
        </p:nvSpPr>
        <p:spPr>
          <a:xfrm>
            <a:off x="8464177" y="3432356"/>
            <a:ext cx="1811498" cy="316774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600" b="1" dirty="0">
                <a:solidFill>
                  <a:srgbClr val="000000"/>
                </a:solidFill>
                <a:latin typeface="Aptos"/>
              </a:rPr>
              <a:t>Q&amp;A</a:t>
            </a:r>
            <a:endParaRPr lang="en-US" dirty="0"/>
          </a:p>
          <a:p>
            <a:pPr algn="r"/>
            <a:endParaRPr lang="en-US" sz="3600" b="1" dirty="0">
              <a:solidFill>
                <a:srgbClr val="1E2748"/>
              </a:solidFill>
              <a:latin typeface="Aptos" panose="020B0004020202020204" pitchFamily="34" charset="0"/>
            </a:endParaRPr>
          </a:p>
        </p:txBody>
      </p:sp>
      <p:sp>
        <p:nvSpPr>
          <p:cNvPr id="3" name="Google Shape;173;g38e449d452e_1_20">
            <a:extLst>
              <a:ext uri="{FF2B5EF4-FFF2-40B4-BE49-F238E27FC236}">
                <a16:creationId xmlns:a16="http://schemas.microsoft.com/office/drawing/2014/main" id="{17349FEF-3A75-B3D9-733A-CC9F715E1771}"/>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41</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134403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5C2D902-8263-E284-B384-CA921D8C9807}"/>
              </a:ext>
            </a:extLst>
          </p:cNvPr>
          <p:cNvSpPr txBox="1">
            <a:spLocks/>
          </p:cNvSpPr>
          <p:nvPr/>
        </p:nvSpPr>
        <p:spPr>
          <a:xfrm>
            <a:off x="1129512" y="3163434"/>
            <a:ext cx="5655365" cy="23876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a:solidFill>
                  <a:schemeClr val="bg1"/>
                </a:solidFill>
                <a:latin typeface="Aptos" panose="020B0004020202020204" pitchFamily="34" charset="0"/>
              </a:rPr>
              <a:t>Thank you.</a:t>
            </a:r>
          </a:p>
        </p:txBody>
      </p:sp>
      <p:pic>
        <p:nvPicPr>
          <p:cNvPr id="3" name="Picture 2">
            <a:extLst>
              <a:ext uri="{FF2B5EF4-FFF2-40B4-BE49-F238E27FC236}">
                <a16:creationId xmlns:a16="http://schemas.microsoft.com/office/drawing/2014/main" id="{BCF82741-BFCB-B1C3-4C8F-C4C4BE1220A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5460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6">
          <a:extLst>
            <a:ext uri="{FF2B5EF4-FFF2-40B4-BE49-F238E27FC236}">
              <a16:creationId xmlns:a16="http://schemas.microsoft.com/office/drawing/2014/main" id="{2C4BF292-B46D-812F-CE80-5D1BCBA02025}"/>
            </a:ext>
          </a:extLst>
        </p:cNvPr>
        <p:cNvGrpSpPr/>
        <p:nvPr/>
      </p:nvGrpSpPr>
      <p:grpSpPr>
        <a:xfrm>
          <a:off x="0" y="0"/>
          <a:ext cx="0" cy="0"/>
          <a:chOff x="0" y="0"/>
          <a:chExt cx="0" cy="0"/>
        </a:xfrm>
      </p:grpSpPr>
      <p:sp>
        <p:nvSpPr>
          <p:cNvPr id="767" name="Google Shape;767;g3520b73e944_1_109">
            <a:extLst>
              <a:ext uri="{FF2B5EF4-FFF2-40B4-BE49-F238E27FC236}">
                <a16:creationId xmlns:a16="http://schemas.microsoft.com/office/drawing/2014/main" id="{8818902F-4945-2021-0D6A-F1C1B1669FF7}"/>
              </a:ext>
            </a:extLst>
          </p:cNvPr>
          <p:cNvSpPr txBox="1"/>
          <p:nvPr/>
        </p:nvSpPr>
        <p:spPr>
          <a:xfrm>
            <a:off x="8123175" y="2035800"/>
            <a:ext cx="3715200" cy="1393200"/>
          </a:xfrm>
          <a:prstGeom prst="rect">
            <a:avLst/>
          </a:prstGeom>
          <a:no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ptos"/>
                <a:ea typeface="+mn-ea"/>
                <a:cs typeface="+mn-cs"/>
              </a:rPr>
              <a:t>City of Cleveland: What We Heard from the Community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Apto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Aptos"/>
              </a:rPr>
              <a:t>Matthew Moss</a:t>
            </a:r>
            <a:endParaRPr kumimoji="0" lang="en-US" sz="3600" b="1" i="0" u="none" strike="noStrike" kern="1200" cap="none" spc="0" normalizeH="0" baseline="0" noProof="0" dirty="0">
              <a:ln>
                <a:noFill/>
              </a:ln>
              <a:solidFill>
                <a:prstClr val="black"/>
              </a:solidFill>
              <a:effectLst/>
              <a:uLnTx/>
              <a:uFillTx/>
              <a:latin typeface="Aptos"/>
              <a:ea typeface="+mn-ea"/>
              <a:cs typeface="+mn-cs"/>
            </a:endParaRPr>
          </a:p>
        </p:txBody>
      </p:sp>
      <p:pic>
        <p:nvPicPr>
          <p:cNvPr id="2" name="Picture 1" descr="CLEVELAND OF OHIO.&#10;&#10;AI-generated content may be incorrect.">
            <a:extLst>
              <a:ext uri="{FF2B5EF4-FFF2-40B4-BE49-F238E27FC236}">
                <a16:creationId xmlns:a16="http://schemas.microsoft.com/office/drawing/2014/main" id="{CF1C5AEE-FA8D-9E36-3EC1-4FBCD91F3E1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608916" y="218416"/>
            <a:ext cx="1229459" cy="1229459"/>
          </a:xfrm>
          <a:prstGeom prst="rect">
            <a:avLst/>
          </a:prstGeom>
        </p:spPr>
      </p:pic>
      <p:sp>
        <p:nvSpPr>
          <p:cNvPr id="3" name="Google Shape;173;g38e449d452e_1_20">
            <a:extLst>
              <a:ext uri="{FF2B5EF4-FFF2-40B4-BE49-F238E27FC236}">
                <a16:creationId xmlns:a16="http://schemas.microsoft.com/office/drawing/2014/main" id="{707C8933-5F91-8631-E74D-309EE41C1031}"/>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5</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313151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0947C-86B4-0BD9-8959-B985086FF2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6BBDFD-B052-D149-CA57-1E167FDA92D1}"/>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E5A57BA3-4F00-1A35-BE9D-38AC383629A9}"/>
              </a:ext>
            </a:extLst>
          </p:cNvPr>
          <p:cNvSpPr txBox="1"/>
          <p:nvPr/>
        </p:nvSpPr>
        <p:spPr>
          <a:xfrm>
            <a:off x="568085" y="344936"/>
            <a:ext cx="570270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Engagement - Online</a:t>
            </a:r>
          </a:p>
        </p:txBody>
      </p:sp>
      <p:sp>
        <p:nvSpPr>
          <p:cNvPr id="13" name="TextBox 12">
            <a:extLst>
              <a:ext uri="{FF2B5EF4-FFF2-40B4-BE49-F238E27FC236}">
                <a16:creationId xmlns:a16="http://schemas.microsoft.com/office/drawing/2014/main" id="{B6602F3C-F226-0732-8B73-6039A12C644F}"/>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48D5FEA9-3B69-1DE2-E84F-8C071874C465}"/>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83181CF0-4F0A-8DFE-9965-9BE4914619BA}"/>
              </a:ext>
            </a:extLst>
          </p:cNvPr>
          <p:cNvSpPr txBox="1"/>
          <p:nvPr/>
        </p:nvSpPr>
        <p:spPr>
          <a:xfrm>
            <a:off x="620111" y="854140"/>
            <a:ext cx="112040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ora" pitchFamily="2" charset="77"/>
                <a:ea typeface="+mn-ea"/>
                <a:cs typeface="Poppins SemiBold" pitchFamily="2" charset="77"/>
              </a:rPr>
              <a:t>Survey on the city’s website asking respondents to share general or specific questions/comments/concerns on building reuse.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Lora" pitchFamily="2" charset="77"/>
              <a:ea typeface="+mn-ea"/>
              <a:cs typeface="Poppins SemiBold"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ora" pitchFamily="2" charset="77"/>
                <a:ea typeface="+mn-ea"/>
                <a:cs typeface="Poppins SemiBold" pitchFamily="2" charset="77"/>
              </a:rPr>
              <a:t>90 responses online.</a:t>
            </a:r>
          </a:p>
        </p:txBody>
      </p:sp>
      <p:pic>
        <p:nvPicPr>
          <p:cNvPr id="6" name="Picture 5">
            <a:extLst>
              <a:ext uri="{FF2B5EF4-FFF2-40B4-BE49-F238E27FC236}">
                <a16:creationId xmlns:a16="http://schemas.microsoft.com/office/drawing/2014/main" id="{325CD24A-03F7-E5AF-3EC4-3584E8424B8A}"/>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ADE31CE7-47A5-1E73-FC26-1D982A412078}"/>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47A3E328-ABA3-9DBF-DD54-59C160D5CD43}"/>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FBC9E88A-9530-8F37-11F5-D1DEBCB687FC}"/>
              </a:ext>
            </a:extLst>
          </p:cNvPr>
          <p:cNvPicPr>
            <a:picLocks noChangeAspect="1"/>
          </p:cNvPicPr>
          <p:nvPr/>
        </p:nvPicPr>
        <p:blipFill>
          <a:blip r:embed="rId7"/>
          <a:srcRect/>
          <a:stretch/>
        </p:blipFill>
        <p:spPr>
          <a:xfrm>
            <a:off x="10428559" y="6166584"/>
            <a:ext cx="268931" cy="268931"/>
          </a:xfrm>
          <a:prstGeom prst="rect">
            <a:avLst/>
          </a:prstGeom>
        </p:spPr>
      </p:pic>
      <p:sp>
        <p:nvSpPr>
          <p:cNvPr id="4" name="TextBox 3">
            <a:extLst>
              <a:ext uri="{FF2B5EF4-FFF2-40B4-BE49-F238E27FC236}">
                <a16:creationId xmlns:a16="http://schemas.microsoft.com/office/drawing/2014/main" id="{4747FE95-E9DA-555C-C9B5-BC1A33C8A796}"/>
              </a:ext>
            </a:extLst>
          </p:cNvPr>
          <p:cNvSpPr txBox="1"/>
          <p:nvPr/>
        </p:nvSpPr>
        <p:spPr>
          <a:xfrm>
            <a:off x="562829" y="2118769"/>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Engagement – In Person</a:t>
            </a:r>
          </a:p>
        </p:txBody>
      </p:sp>
      <p:graphicFrame>
        <p:nvGraphicFramePr>
          <p:cNvPr id="17" name="TextBox 11">
            <a:extLst>
              <a:ext uri="{FF2B5EF4-FFF2-40B4-BE49-F238E27FC236}">
                <a16:creationId xmlns:a16="http://schemas.microsoft.com/office/drawing/2014/main" id="{888B56DB-49FA-2CDE-D810-0CF8BC950E2E}"/>
              </a:ext>
            </a:extLst>
          </p:cNvPr>
          <p:cNvGraphicFramePr/>
          <p:nvPr>
            <p:extLst>
              <p:ext uri="{D42A27DB-BD31-4B8C-83A1-F6EECF244321}">
                <p14:modId xmlns:p14="http://schemas.microsoft.com/office/powerpoint/2010/main" val="173510879"/>
              </p:ext>
            </p:extLst>
          </p:nvPr>
        </p:nvGraphicFramePr>
        <p:xfrm>
          <a:off x="105104" y="2249214"/>
          <a:ext cx="12013324" cy="40004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Google Shape;173;g38e449d452e_1_20">
            <a:extLst>
              <a:ext uri="{FF2B5EF4-FFF2-40B4-BE49-F238E27FC236}">
                <a16:creationId xmlns:a16="http://schemas.microsoft.com/office/drawing/2014/main" id="{C70E99A5-839A-263B-1FAD-5178AD308935}"/>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6</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180086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8F019-8657-375A-31E9-D31EF69EE48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DFDD78A-F000-D134-CC82-58BB6DE2635E}"/>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FABB3943-B46E-F370-A99B-5502EF766F9F}"/>
              </a:ext>
            </a:extLst>
          </p:cNvPr>
          <p:cNvSpPr txBox="1"/>
          <p:nvPr/>
        </p:nvSpPr>
        <p:spPr>
          <a:xfrm>
            <a:off x="332446" y="464590"/>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7B870F20-E49B-4D8B-E177-33E74AFB94AE}"/>
              </a:ext>
            </a:extLst>
          </p:cNvPr>
          <p:cNvSpPr txBox="1"/>
          <p:nvPr/>
        </p:nvSpPr>
        <p:spPr>
          <a:xfrm>
            <a:off x="563288" y="1136016"/>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90 total Responses</a:t>
            </a:r>
          </a:p>
        </p:txBody>
      </p:sp>
      <p:sp>
        <p:nvSpPr>
          <p:cNvPr id="13" name="TextBox 12">
            <a:extLst>
              <a:ext uri="{FF2B5EF4-FFF2-40B4-BE49-F238E27FC236}">
                <a16:creationId xmlns:a16="http://schemas.microsoft.com/office/drawing/2014/main" id="{38285862-3AF2-B210-5FBD-82949B5ED62C}"/>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D89DB60E-24F8-A4D8-805B-6957300EACBE}"/>
              </a:ext>
            </a:extLst>
          </p:cNvPr>
          <p:cNvPicPr>
            <a:picLocks noChangeAspect="1"/>
          </p:cNvPicPr>
          <p:nvPr/>
        </p:nvPicPr>
        <p:blipFill>
          <a:blip r:embed="rId3"/>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A8DA2724-5EC1-09A1-C5E2-DF9CB9134795}"/>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5AAAFFB0-6B92-6459-3CDD-F7CE65F34CFC}"/>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DEF49695-50A6-7D90-3EE7-D1D1A69A8EFB}"/>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FF9F31D7-A985-232B-58F7-01F573798FF9}"/>
              </a:ext>
            </a:extLst>
          </p:cNvPr>
          <p:cNvPicPr>
            <a:picLocks noChangeAspect="1"/>
          </p:cNvPicPr>
          <p:nvPr/>
        </p:nvPicPr>
        <p:blipFill>
          <a:blip r:embed="rId7"/>
          <a:srcRect/>
          <a:stretch/>
        </p:blipFill>
        <p:spPr>
          <a:xfrm>
            <a:off x="10428559" y="6166584"/>
            <a:ext cx="268931" cy="268931"/>
          </a:xfrm>
          <a:prstGeom prst="rect">
            <a:avLst/>
          </a:prstGeom>
        </p:spPr>
      </p:pic>
      <p:graphicFrame>
        <p:nvGraphicFramePr>
          <p:cNvPr id="4" name="Chart 3">
            <a:extLst>
              <a:ext uri="{FF2B5EF4-FFF2-40B4-BE49-F238E27FC236}">
                <a16:creationId xmlns:a16="http://schemas.microsoft.com/office/drawing/2014/main" id="{F3664879-7E50-CE2F-C3C2-A378499898E8}"/>
              </a:ext>
            </a:extLst>
          </p:cNvPr>
          <p:cNvGraphicFramePr>
            <a:graphicFrameLocks/>
          </p:cNvGraphicFramePr>
          <p:nvPr>
            <p:extLst>
              <p:ext uri="{D42A27DB-BD31-4B8C-83A1-F6EECF244321}">
                <p14:modId xmlns:p14="http://schemas.microsoft.com/office/powerpoint/2010/main" val="3378082208"/>
              </p:ext>
            </p:extLst>
          </p:nvPr>
        </p:nvGraphicFramePr>
        <p:xfrm>
          <a:off x="1944800" y="859016"/>
          <a:ext cx="10223978" cy="4830419"/>
        </p:xfrm>
        <a:graphic>
          <a:graphicData uri="http://schemas.openxmlformats.org/drawingml/2006/chart">
            <c:chart xmlns:c="http://schemas.openxmlformats.org/drawingml/2006/chart" xmlns:r="http://schemas.openxmlformats.org/officeDocument/2006/relationships" r:id="rId8"/>
          </a:graphicData>
        </a:graphic>
      </p:graphicFrame>
      <p:sp>
        <p:nvSpPr>
          <p:cNvPr id="3" name="Google Shape;173;g38e449d452e_1_20">
            <a:extLst>
              <a:ext uri="{FF2B5EF4-FFF2-40B4-BE49-F238E27FC236}">
                <a16:creationId xmlns:a16="http://schemas.microsoft.com/office/drawing/2014/main" id="{12D6352B-F885-D4F7-AD8F-090697658D3C}"/>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7</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412066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163FB-7C8F-A303-C63F-C2092D9C93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FB968A6-21B5-1D6C-0A64-7652DF81A3BE}"/>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4C3C3A1A-097C-1AE2-0FEF-B359E987043F}"/>
              </a:ext>
            </a:extLst>
          </p:cNvPr>
          <p:cNvSpPr txBox="1"/>
          <p:nvPr/>
        </p:nvSpPr>
        <p:spPr>
          <a:xfrm>
            <a:off x="367862" y="168998"/>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13" name="TextBox 12">
            <a:extLst>
              <a:ext uri="{FF2B5EF4-FFF2-40B4-BE49-F238E27FC236}">
                <a16:creationId xmlns:a16="http://schemas.microsoft.com/office/drawing/2014/main" id="{54AE6D47-2F8C-E890-4CD0-2A394B2B781C}"/>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C778A5DD-EE79-0C81-9032-B0C18A2193D1}"/>
              </a:ext>
            </a:extLst>
          </p:cNvPr>
          <p:cNvPicPr>
            <a:picLocks noChangeAspect="1"/>
          </p:cNvPicPr>
          <p:nvPr/>
        </p:nvPicPr>
        <p:blipFill>
          <a:blip r:embed="rId3"/>
          <a:stretch>
            <a:fillRect/>
          </a:stretch>
        </p:blipFill>
        <p:spPr>
          <a:xfrm>
            <a:off x="6055782" y="6173248"/>
            <a:ext cx="266700" cy="266700"/>
          </a:xfrm>
          <a:prstGeom prst="rect">
            <a:avLst/>
          </a:prstGeom>
        </p:spPr>
      </p:pic>
      <p:pic>
        <p:nvPicPr>
          <p:cNvPr id="6" name="Picture 5">
            <a:extLst>
              <a:ext uri="{FF2B5EF4-FFF2-40B4-BE49-F238E27FC236}">
                <a16:creationId xmlns:a16="http://schemas.microsoft.com/office/drawing/2014/main" id="{88AC1A1E-542E-C232-4ED2-91438C85FDB1}"/>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D1A20AE6-C080-D6B0-FF8D-0090A0C1528A}"/>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C7E5A686-71B1-12A5-69EF-C2448895A80A}"/>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ED1D8715-95D7-615A-61C2-22FB2FADAA71}"/>
              </a:ext>
            </a:extLst>
          </p:cNvPr>
          <p:cNvPicPr>
            <a:picLocks noChangeAspect="1"/>
          </p:cNvPicPr>
          <p:nvPr/>
        </p:nvPicPr>
        <p:blipFill>
          <a:blip r:embed="rId7"/>
          <a:srcRect/>
          <a:stretch/>
        </p:blipFill>
        <p:spPr>
          <a:xfrm>
            <a:off x="10428559" y="6166584"/>
            <a:ext cx="268931" cy="268931"/>
          </a:xfrm>
          <a:prstGeom prst="rect">
            <a:avLst/>
          </a:prstGeom>
        </p:spPr>
      </p:pic>
      <p:graphicFrame>
        <p:nvGraphicFramePr>
          <p:cNvPr id="4" name="Chart 3">
            <a:extLst>
              <a:ext uri="{FF2B5EF4-FFF2-40B4-BE49-F238E27FC236}">
                <a16:creationId xmlns:a16="http://schemas.microsoft.com/office/drawing/2014/main" id="{83E33832-6201-D7E7-F7D1-0F128A82B6F9}"/>
              </a:ext>
            </a:extLst>
          </p:cNvPr>
          <p:cNvGraphicFramePr>
            <a:graphicFrameLocks/>
          </p:cNvGraphicFramePr>
          <p:nvPr>
            <p:extLst>
              <p:ext uri="{D42A27DB-BD31-4B8C-83A1-F6EECF244321}">
                <p14:modId xmlns:p14="http://schemas.microsoft.com/office/powerpoint/2010/main" val="1720383294"/>
              </p:ext>
            </p:extLst>
          </p:nvPr>
        </p:nvGraphicFramePr>
        <p:xfrm>
          <a:off x="0" y="646053"/>
          <a:ext cx="12192000" cy="5109144"/>
        </p:xfrm>
        <a:graphic>
          <a:graphicData uri="http://schemas.openxmlformats.org/drawingml/2006/chart">
            <c:chart xmlns:c="http://schemas.openxmlformats.org/drawingml/2006/chart" xmlns:r="http://schemas.openxmlformats.org/officeDocument/2006/relationships" r:id="rId8"/>
          </a:graphicData>
        </a:graphic>
      </p:graphicFrame>
      <p:sp>
        <p:nvSpPr>
          <p:cNvPr id="3" name="Google Shape;173;g38e449d452e_1_20">
            <a:extLst>
              <a:ext uri="{FF2B5EF4-FFF2-40B4-BE49-F238E27FC236}">
                <a16:creationId xmlns:a16="http://schemas.microsoft.com/office/drawing/2014/main" id="{F3A29C91-3E09-DFA6-3C33-1729D43621D2}"/>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8</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76354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47870-2FCD-A99D-5E97-00B2BBAADCF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1C5D68A-31A0-8451-976F-F4BA2B930C6A}"/>
              </a:ext>
            </a:extLst>
          </p:cNvPr>
          <p:cNvSpPr/>
          <p:nvPr/>
        </p:nvSpPr>
        <p:spPr>
          <a:xfrm>
            <a:off x="0" y="5699192"/>
            <a:ext cx="12192000" cy="1158808"/>
          </a:xfrm>
          <a:prstGeom prst="rect">
            <a:avLst/>
          </a:prstGeom>
          <a:solidFill>
            <a:srgbClr val="292E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FF150364-A288-C7E0-22C1-7004A4D93D7F}"/>
              </a:ext>
            </a:extLst>
          </p:cNvPr>
          <p:cNvSpPr txBox="1"/>
          <p:nvPr/>
        </p:nvSpPr>
        <p:spPr>
          <a:xfrm>
            <a:off x="1204805" y="618553"/>
            <a:ext cx="5349240"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292E6C"/>
                </a:solidFill>
                <a:effectLst/>
                <a:uLnTx/>
                <a:uFillTx/>
                <a:latin typeface="Lora" pitchFamily="2" charset="77"/>
                <a:ea typeface="+mn-ea"/>
                <a:cs typeface="+mn-cs"/>
              </a:rPr>
              <a:t>Community Engagement - Online</a:t>
            </a:r>
          </a:p>
        </p:txBody>
      </p:sp>
      <p:sp>
        <p:nvSpPr>
          <p:cNvPr id="9" name="TextBox 8">
            <a:extLst>
              <a:ext uri="{FF2B5EF4-FFF2-40B4-BE49-F238E27FC236}">
                <a16:creationId xmlns:a16="http://schemas.microsoft.com/office/drawing/2014/main" id="{B78FCD01-915C-BA8C-57FD-7531045DE02D}"/>
              </a:ext>
            </a:extLst>
          </p:cNvPr>
          <p:cNvSpPr txBox="1"/>
          <p:nvPr/>
        </p:nvSpPr>
        <p:spPr>
          <a:xfrm>
            <a:off x="1178566" y="1064999"/>
            <a:ext cx="968391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04F47"/>
                </a:solidFill>
                <a:effectLst/>
                <a:uLnTx/>
                <a:uFillTx/>
                <a:latin typeface="Poppins SemiBold" pitchFamily="2" charset="77"/>
                <a:ea typeface="+mn-ea"/>
                <a:cs typeface="Poppins SemiBold" pitchFamily="2" charset="77"/>
              </a:rPr>
              <a:t>Summary and Takeaways</a:t>
            </a:r>
          </a:p>
        </p:txBody>
      </p:sp>
      <p:sp>
        <p:nvSpPr>
          <p:cNvPr id="13" name="TextBox 12">
            <a:extLst>
              <a:ext uri="{FF2B5EF4-FFF2-40B4-BE49-F238E27FC236}">
                <a16:creationId xmlns:a16="http://schemas.microsoft.com/office/drawing/2014/main" id="{0E517618-8954-C64B-2FC6-732B6ED4E596}"/>
              </a:ext>
            </a:extLst>
          </p:cNvPr>
          <p:cNvSpPr txBox="1"/>
          <p:nvPr/>
        </p:nvSpPr>
        <p:spPr>
          <a:xfrm>
            <a:off x="1204805" y="6111921"/>
            <a:ext cx="241245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err="1">
                <a:ln>
                  <a:noFill/>
                </a:ln>
                <a:solidFill>
                  <a:prstClr val="white"/>
                </a:solidFill>
                <a:effectLst/>
                <a:uLnTx/>
                <a:uFillTx/>
                <a:latin typeface="Lora" pitchFamily="2" charset="77"/>
                <a:ea typeface="+mn-ea"/>
                <a:cs typeface="+mn-cs"/>
              </a:rPr>
              <a:t>clevelandohio.gov</a:t>
            </a:r>
            <a:endParaRPr kumimoji="0" lang="en-US" sz="1600" b="0" i="0" u="none" strike="noStrike" kern="1200" cap="none" spc="0" normalizeH="0" baseline="0" noProof="0">
              <a:ln>
                <a:noFill/>
              </a:ln>
              <a:solidFill>
                <a:prstClr val="white"/>
              </a:solidFill>
              <a:effectLst/>
              <a:uLnTx/>
              <a:uFillTx/>
              <a:latin typeface="Lora" pitchFamily="2" charset="77"/>
              <a:ea typeface="+mn-ea"/>
              <a:cs typeface="+mn-cs"/>
            </a:endParaRPr>
          </a:p>
        </p:txBody>
      </p:sp>
      <p:pic>
        <p:nvPicPr>
          <p:cNvPr id="14" name="Picture 13">
            <a:extLst>
              <a:ext uri="{FF2B5EF4-FFF2-40B4-BE49-F238E27FC236}">
                <a16:creationId xmlns:a16="http://schemas.microsoft.com/office/drawing/2014/main" id="{54449B6E-8940-76DE-ABB4-6A9C54EB2513}"/>
              </a:ext>
            </a:extLst>
          </p:cNvPr>
          <p:cNvPicPr>
            <a:picLocks noChangeAspect="1"/>
          </p:cNvPicPr>
          <p:nvPr/>
        </p:nvPicPr>
        <p:blipFill>
          <a:blip r:embed="rId3"/>
          <a:stretch>
            <a:fillRect/>
          </a:stretch>
        </p:blipFill>
        <p:spPr>
          <a:xfrm>
            <a:off x="6055782" y="6173248"/>
            <a:ext cx="266700" cy="266700"/>
          </a:xfrm>
          <a:prstGeom prst="rect">
            <a:avLst/>
          </a:prstGeom>
        </p:spPr>
      </p:pic>
      <p:sp>
        <p:nvSpPr>
          <p:cNvPr id="15" name="TextBox 14">
            <a:extLst>
              <a:ext uri="{FF2B5EF4-FFF2-40B4-BE49-F238E27FC236}">
                <a16:creationId xmlns:a16="http://schemas.microsoft.com/office/drawing/2014/main" id="{9DCE6450-C70F-2959-DE5E-F0D35445F1E4}"/>
              </a:ext>
            </a:extLst>
          </p:cNvPr>
          <p:cNvSpPr txBox="1"/>
          <p:nvPr/>
        </p:nvSpPr>
        <p:spPr>
          <a:xfrm>
            <a:off x="1178565" y="1659904"/>
            <a:ext cx="10382813" cy="36317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Lora" pitchFamily="2" charset="77"/>
                <a:ea typeface="+mn-ea"/>
                <a:cs typeface="Poppins SemiBold" pitchFamily="2" charset="77"/>
              </a:rPr>
              <a:t>The single strongest concern is </a:t>
            </a:r>
            <a:r>
              <a:rPr kumimoji="0" lang="en-US" b="1" i="0" u="none" strike="noStrike" kern="1200" cap="none" spc="0" normalizeH="0" baseline="0" noProof="0">
                <a:ln>
                  <a:noFill/>
                </a:ln>
                <a:solidFill>
                  <a:prstClr val="black"/>
                </a:solidFill>
                <a:effectLst/>
                <a:uLnTx/>
                <a:uFillTx/>
                <a:latin typeface="Lora" pitchFamily="2" charset="77"/>
                <a:ea typeface="+mn-ea"/>
                <a:cs typeface="Poppins SemiBold" pitchFamily="2" charset="77"/>
              </a:rPr>
              <a:t>“do not let these buildings sit empty.”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none" strike="noStrike" kern="1200" cap="none" spc="0" normalizeH="0" baseline="0" noProof="0">
              <a:ln>
                <a:noFill/>
              </a:ln>
              <a:solidFill>
                <a:prstClr val="black"/>
              </a:solidFill>
              <a:effectLst/>
              <a:uLnTx/>
              <a:uFillTx/>
              <a:latin typeface="Lora" pitchFamily="2" charset="77"/>
              <a:ea typeface="+mn-ea"/>
              <a:cs typeface="Poppins SemiBold"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000000"/>
                </a:solidFill>
                <a:effectLst/>
                <a:uLnTx/>
                <a:uFillTx/>
                <a:latin typeface="Lora" pitchFamily="2" charset="0"/>
                <a:ea typeface="+mn-ea"/>
                <a:cs typeface="+mn-cs"/>
              </a:rPr>
              <a:t>Strong Demand for Housing — Especially Affordable &amp; Senior Housing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The most frequent theme is converting schools into housing, with emphasis 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Lora" pitchFamily="2"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Affordable housing for low-income residents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Senior living and accessible apartments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Starter housing for young adults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Single-family homes that fit neighborhood character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000000"/>
              </a:solidFill>
              <a:effectLst/>
              <a:uLnTx/>
              <a:uFillTx/>
              <a:latin typeface="Lor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000000"/>
                </a:solidFill>
                <a:effectLst/>
                <a:uLnTx/>
                <a:uFillTx/>
                <a:latin typeface="Lora" pitchFamily="2" charset="0"/>
                <a:ea typeface="+mn-ea"/>
                <a:cs typeface="+mn-cs"/>
              </a:rPr>
              <a:t>Many respondents see housing as critical to rebuilding Cleveland’s population and stabilizing neighborhoods.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Lora" pitchFamily="2" charset="77"/>
              <a:ea typeface="+mn-ea"/>
              <a:cs typeface="Poppins SemiBold" pitchFamily="2" charset="77"/>
            </a:endParaRPr>
          </a:p>
        </p:txBody>
      </p:sp>
      <p:pic>
        <p:nvPicPr>
          <p:cNvPr id="6" name="Picture 5">
            <a:extLst>
              <a:ext uri="{FF2B5EF4-FFF2-40B4-BE49-F238E27FC236}">
                <a16:creationId xmlns:a16="http://schemas.microsoft.com/office/drawing/2014/main" id="{08324351-7456-E4D4-55D6-8B538A0E11EF}"/>
              </a:ext>
            </a:extLst>
          </p:cNvPr>
          <p:cNvPicPr>
            <a:picLocks noChangeAspect="1"/>
          </p:cNvPicPr>
          <p:nvPr/>
        </p:nvPicPr>
        <p:blipFill>
          <a:blip r:embed="rId4"/>
          <a:srcRect/>
          <a:stretch/>
        </p:blipFill>
        <p:spPr>
          <a:xfrm>
            <a:off x="9796913" y="6166584"/>
            <a:ext cx="268931" cy="268931"/>
          </a:xfrm>
          <a:prstGeom prst="rect">
            <a:avLst/>
          </a:prstGeom>
        </p:spPr>
      </p:pic>
      <p:pic>
        <p:nvPicPr>
          <p:cNvPr id="7" name="Picture 6">
            <a:extLst>
              <a:ext uri="{FF2B5EF4-FFF2-40B4-BE49-F238E27FC236}">
                <a16:creationId xmlns:a16="http://schemas.microsoft.com/office/drawing/2014/main" id="{1A61275A-50E8-CECA-5F72-5EC04CAB089D}"/>
              </a:ext>
            </a:extLst>
          </p:cNvPr>
          <p:cNvPicPr>
            <a:picLocks noChangeAspect="1"/>
          </p:cNvPicPr>
          <p:nvPr/>
        </p:nvPicPr>
        <p:blipFill>
          <a:blip r:embed="rId5"/>
          <a:srcRect/>
          <a:stretch/>
        </p:blipFill>
        <p:spPr>
          <a:xfrm>
            <a:off x="10112736" y="6166584"/>
            <a:ext cx="268931" cy="268931"/>
          </a:xfrm>
          <a:prstGeom prst="rect">
            <a:avLst/>
          </a:prstGeom>
        </p:spPr>
      </p:pic>
      <p:pic>
        <p:nvPicPr>
          <p:cNvPr id="10" name="Picture 9">
            <a:extLst>
              <a:ext uri="{FF2B5EF4-FFF2-40B4-BE49-F238E27FC236}">
                <a16:creationId xmlns:a16="http://schemas.microsoft.com/office/drawing/2014/main" id="{218E0A41-9B2D-9423-3677-2B86D7E3BB9E}"/>
              </a:ext>
            </a:extLst>
          </p:cNvPr>
          <p:cNvPicPr>
            <a:picLocks noChangeAspect="1"/>
          </p:cNvPicPr>
          <p:nvPr/>
        </p:nvPicPr>
        <p:blipFill>
          <a:blip r:embed="rId6"/>
          <a:srcRect/>
          <a:stretch/>
        </p:blipFill>
        <p:spPr>
          <a:xfrm>
            <a:off x="10728014" y="6166584"/>
            <a:ext cx="268931" cy="268931"/>
          </a:xfrm>
          <a:prstGeom prst="rect">
            <a:avLst/>
          </a:prstGeom>
        </p:spPr>
      </p:pic>
      <p:pic>
        <p:nvPicPr>
          <p:cNvPr id="11" name="Picture 10">
            <a:extLst>
              <a:ext uri="{FF2B5EF4-FFF2-40B4-BE49-F238E27FC236}">
                <a16:creationId xmlns:a16="http://schemas.microsoft.com/office/drawing/2014/main" id="{0ECE38C9-626A-B37A-E0B5-555FB3D4A231}"/>
              </a:ext>
            </a:extLst>
          </p:cNvPr>
          <p:cNvPicPr>
            <a:picLocks noChangeAspect="1"/>
          </p:cNvPicPr>
          <p:nvPr/>
        </p:nvPicPr>
        <p:blipFill>
          <a:blip r:embed="rId7"/>
          <a:srcRect/>
          <a:stretch/>
        </p:blipFill>
        <p:spPr>
          <a:xfrm>
            <a:off x="10428559" y="6166584"/>
            <a:ext cx="268931" cy="268931"/>
          </a:xfrm>
          <a:prstGeom prst="rect">
            <a:avLst/>
          </a:prstGeom>
        </p:spPr>
      </p:pic>
      <p:sp>
        <p:nvSpPr>
          <p:cNvPr id="3" name="Google Shape;173;g38e449d452e_1_20">
            <a:extLst>
              <a:ext uri="{FF2B5EF4-FFF2-40B4-BE49-F238E27FC236}">
                <a16:creationId xmlns:a16="http://schemas.microsoft.com/office/drawing/2014/main" id="{1B3E255E-8E2F-D529-116D-B527BE0FA7AE}"/>
              </a:ext>
            </a:extLst>
          </p:cNvPr>
          <p:cNvSpPr txBox="1">
            <a:spLocks noGrp="1"/>
          </p:cNvSpPr>
          <p:nvPr>
            <p:ph type="sldNum" idx="12"/>
          </p:nvPr>
        </p:nvSpPr>
        <p:spPr>
          <a:xfrm>
            <a:off x="11626392" y="6505726"/>
            <a:ext cx="585483" cy="352273"/>
          </a:xfrm>
          <a:prstGeom prst="rect">
            <a:avLst/>
          </a:prstGeom>
          <a:noFill/>
          <a:ln>
            <a:noFill/>
          </a:ln>
        </p:spPr>
        <p:txBody>
          <a:bodyPr spcFirstLastPara="1" wrap="square" lIns="91433" tIns="45700" rIns="91433" bIns="45700" anchor="ctr" anchorCtr="0">
            <a:noAutofit/>
          </a:bodyPr>
          <a:lstStyle/>
          <a:p>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fld id="{00000000-1234-1234-1234-123412341234}" type="slidenum">
              <a:rPr kumimoji="0" lang="en-US" sz="1200" b="0" i="0" u="none" strike="noStrike" kern="0" cap="none" spc="0" normalizeH="0" baseline="0" noProof="0">
                <a:ln>
                  <a:noFill/>
                </a:ln>
                <a:solidFill>
                  <a:srgbClr val="888889"/>
                </a:solidFill>
                <a:effectLst/>
                <a:uLnTx/>
                <a:uFillTx/>
                <a:latin typeface="Arial"/>
                <a:ea typeface="Arial"/>
                <a:cs typeface="Arial"/>
                <a:sym typeface="Arial"/>
              </a:rPr>
              <a:pPr marL="0" marR="0" lvl="0" indent="0" algn="r" defTabSz="1219170" rtl="0" eaLnBrk="1" fontAlgn="auto" latinLnBrk="0" hangingPunct="1">
                <a:lnSpc>
                  <a:spcPct val="100000"/>
                </a:lnSpc>
                <a:spcBef>
                  <a:spcPts val="0"/>
                </a:spcBef>
                <a:spcAft>
                  <a:spcPts val="0"/>
                </a:spcAft>
                <a:buClr>
                  <a:srgbClr val="000000"/>
                </a:buClr>
                <a:buSzPts val="900"/>
                <a:buFont typeface="Arial"/>
                <a:buNone/>
                <a:tabLst/>
                <a:defRPr/>
              </a:pPr>
              <a:t>9</a:t>
            </a:fld>
            <a:endParaRPr kumimoji="0" sz="1200" b="0" i="0" u="none" strike="noStrike" kern="0" cap="none" spc="0" normalizeH="0" baseline="0" noProof="0">
              <a:ln>
                <a:noFill/>
              </a:ln>
              <a:solidFill>
                <a:srgbClr val="888889"/>
              </a:solidFill>
              <a:effectLst/>
              <a:uLnTx/>
              <a:uFillTx/>
              <a:latin typeface="Arial"/>
              <a:ea typeface="Arial"/>
              <a:cs typeface="Arial"/>
              <a:sym typeface="Arial"/>
            </a:endParaRPr>
          </a:p>
        </p:txBody>
      </p:sp>
    </p:spTree>
    <p:extLst>
      <p:ext uri="{BB962C8B-B14F-4D97-AF65-F5344CB8AC3E}">
        <p14:creationId xmlns:p14="http://schemas.microsoft.com/office/powerpoint/2010/main" val="904803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e7728a-dc7b-460e-a95b-4716904f08e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7D1C0F59940745A352304F846E2F65" ma:contentTypeVersion="9" ma:contentTypeDescription="Create a new document." ma:contentTypeScope="" ma:versionID="1364282fe1d6f2c6b94fcdb2a35dba51">
  <xsd:schema xmlns:xsd="http://www.w3.org/2001/XMLSchema" xmlns:xs="http://www.w3.org/2001/XMLSchema" xmlns:p="http://schemas.microsoft.com/office/2006/metadata/properties" xmlns:ns2="f7e7728a-dc7b-460e-a95b-4716904f08ea" targetNamespace="http://schemas.microsoft.com/office/2006/metadata/properties" ma:root="true" ma:fieldsID="ec0b3973bb75f99882324a2c20cebfe5" ns2:_="">
    <xsd:import namespace="f7e7728a-dc7b-460e-a95b-4716904f08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7728a-dc7b-460e-a95b-4716904f0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3b1adf-0bc2-4077-b551-6545c04715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CA9338-6366-4252-A205-0DA6D2E6647A}">
  <ds:schemaRefs>
    <ds:schemaRef ds:uri="http://schemas.microsoft.com/office/2006/metadata/properties"/>
    <ds:schemaRef ds:uri="http://schemas.microsoft.com/office/infopath/2007/PartnerControls"/>
    <ds:schemaRef ds:uri="f7e7728a-dc7b-460e-a95b-4716904f08ea"/>
  </ds:schemaRefs>
</ds:datastoreItem>
</file>

<file path=customXml/itemProps2.xml><?xml version="1.0" encoding="utf-8"?>
<ds:datastoreItem xmlns:ds="http://schemas.openxmlformats.org/officeDocument/2006/customXml" ds:itemID="{BDE417F9-D627-4D8D-A60A-B8352FBBC8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7728a-dc7b-460e-a95b-4716904f08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F7B1D6-2077-43CD-97AC-14F0EF0772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3575</Words>
  <Application>Microsoft Office PowerPoint</Application>
  <PresentationFormat>Widescreen</PresentationFormat>
  <Paragraphs>513</Paragraphs>
  <Slides>42</Slides>
  <Notes>31</Notes>
  <HiddenSlides>0</HiddenSlides>
  <MMClips>0</MMClips>
  <ScaleCrop>false</ScaleCrop>
  <HeadingPairs>
    <vt:vector size="4" baseType="variant">
      <vt:variant>
        <vt:lpstr>Theme</vt:lpstr>
      </vt:variant>
      <vt:variant>
        <vt:i4>7</vt:i4>
      </vt:variant>
      <vt:variant>
        <vt:lpstr>Slide Titles</vt:lpstr>
      </vt:variant>
      <vt:variant>
        <vt:i4>42</vt:i4>
      </vt:variant>
    </vt:vector>
  </HeadingPairs>
  <TitlesOfParts>
    <vt:vector size="49" baseType="lpstr">
      <vt:lpstr>office theme</vt:lpstr>
      <vt:lpstr>1_Office Theme</vt:lpstr>
      <vt:lpstr>2_Office Theme</vt:lpstr>
      <vt:lpstr>3_Office Theme</vt:lpstr>
      <vt:lpstr>7_Office Theme</vt:lpstr>
      <vt:lpstr>4_Office Theme</vt:lpstr>
      <vt:lpstr>9_Office Theme</vt:lpstr>
      <vt:lpstr>Building Brighter Futures  Board of Education  Facilities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 Thompson</dc:creator>
  <cp:lastModifiedBy>Rachel A Mikolajczyk</cp:lastModifiedBy>
  <cp:revision>25</cp:revision>
  <cp:lastPrinted>2026-04-10T16:09:15Z</cp:lastPrinted>
  <dcterms:created xsi:type="dcterms:W3CDTF">2013-07-15T20:26:40Z</dcterms:created>
  <dcterms:modified xsi:type="dcterms:W3CDTF">2026-04-11T13:38:03Z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0x010100C07D1C0F59940745A352304F846E2F65</vt:lpwstr>
  </property>
  <property fmtid="{D5CDD505-2E9C-101B-9397-08002B2CF9AE}" pid="3" name="MediaServiceImageTags">
    <vt:lpwstr/>
  </property>
</Properties>
</file>